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6" r:id="rId3"/>
    <p:sldId id="258" r:id="rId4"/>
    <p:sldId id="259" r:id="rId5"/>
    <p:sldId id="264" r:id="rId6"/>
    <p:sldId id="265" r:id="rId7"/>
    <p:sldId id="270" r:id="rId8"/>
    <p:sldId id="261" r:id="rId9"/>
    <p:sldId id="260" r:id="rId10"/>
    <p:sldId id="266" r:id="rId11"/>
    <p:sldId id="267" r:id="rId12"/>
    <p:sldId id="273" r:id="rId13"/>
    <p:sldId id="286" r:id="rId14"/>
    <p:sldId id="293" r:id="rId15"/>
    <p:sldId id="295" r:id="rId16"/>
    <p:sldId id="288" r:id="rId17"/>
    <p:sldId id="287" r:id="rId18"/>
    <p:sldId id="274" r:id="rId19"/>
    <p:sldId id="289" r:id="rId20"/>
    <p:sldId id="285" r:id="rId21"/>
    <p:sldId id="291" r:id="rId22"/>
    <p:sldId id="284" r:id="rId23"/>
    <p:sldId id="269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Sidora" initials="KS" lastIdx="6" clrIdx="0">
    <p:extLst>
      <p:ext uri="{19B8F6BF-5375-455C-9EA6-DF929625EA0E}">
        <p15:presenceInfo xmlns:p15="http://schemas.microsoft.com/office/powerpoint/2012/main" userId="S::Kate.Sidora@tdi.texas.gov::79261361-2719-4dbc-a003-f892f47549dc" providerId="AD"/>
      </p:ext>
    </p:extLst>
  </p:cmAuthor>
  <p:cmAuthor id="2" name="Melissa Gale" initials="MG" lastIdx="3" clrIdx="1">
    <p:extLst>
      <p:ext uri="{19B8F6BF-5375-455C-9EA6-DF929625EA0E}">
        <p15:presenceInfo xmlns:p15="http://schemas.microsoft.com/office/powerpoint/2012/main" userId="S::Melissa.Gale@tdi.texas.gov::c9a402ff-0f07-4172-81e3-3ea34d2445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C9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4707" autoAdjust="0"/>
  </p:normalViewPr>
  <p:slideViewPr>
    <p:cSldViewPr snapToGrid="0">
      <p:cViewPr varScale="1">
        <p:scale>
          <a:sx n="80" d="100"/>
          <a:sy n="80" d="100"/>
        </p:scale>
        <p:origin x="9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8BD94-E76D-4EE0-A54C-A0D5DFD1DF30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E22E9-2693-423F-AF96-166B93607F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3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E22E9-2693-423F-AF96-166B93607F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8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E22E9-2693-423F-AF96-166B93607F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8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E22E9-2693-423F-AF96-166B93607F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0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E22E9-2693-423F-AF96-166B93607F8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5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E22E9-2693-423F-AF96-166B93607F8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2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E22E9-2693-423F-AF96-166B93607F8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12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E22E9-2693-423F-AF96-166B93607F8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40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E22E9-2693-423F-AF96-166B93607F8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23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E22E9-2693-423F-AF96-166B93607F8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6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7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8D0C2-B9CD-4119-A101-5D48D988C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FCEB0E-C437-4F9B-BBC9-8217571EE4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8D0C2-B9CD-4119-A101-5D48D988C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FCEB0E-C437-4F9B-BBC9-8217571EE4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8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8D0C2-B9CD-4119-A101-5D48D988C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FCEB0E-C437-4F9B-BBC9-8217571EE4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1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8D0C2-B9CD-4119-A101-5D48D988C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FCEB0E-C437-4F9B-BBC9-8217571EE4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7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8D0C2-B9CD-4119-A101-5D48D988C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FCEB0E-C437-4F9B-BBC9-8217571EE4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3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8D0C2-B9CD-4119-A101-5D48D988C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FCEB0E-C437-4F9B-BBC9-8217571EE4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8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8D0C2-B9CD-4119-A101-5D48D988C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FCEB0E-C437-4F9B-BBC9-8217571EE4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8D0C2-B9CD-4119-A101-5D48D988C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FCEB0E-C437-4F9B-BBC9-8217571EE4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9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8D0C2-B9CD-4119-A101-5D48D988C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FCEB0E-C437-4F9B-BBC9-8217571EE4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4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18D0C2-B9CD-4119-A101-5D48D988CF26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FCEB0E-C437-4F9B-BBC9-8217571EE4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0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2F2B8D-8AF0-4684-9C0A-D6DC5DC91A78}"/>
              </a:ext>
            </a:extLst>
          </p:cNvPr>
          <p:cNvSpPr/>
          <p:nvPr userDrawn="1"/>
        </p:nvSpPr>
        <p:spPr>
          <a:xfrm>
            <a:off x="0" y="6243251"/>
            <a:ext cx="9144000" cy="614749"/>
          </a:xfrm>
          <a:prstGeom prst="rect">
            <a:avLst/>
          </a:prstGeom>
          <a:solidFill>
            <a:srgbClr val="124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0AFE6-F7F0-48C3-A66E-FA9BF83AA112}"/>
              </a:ext>
            </a:extLst>
          </p:cNvPr>
          <p:cNvSpPr/>
          <p:nvPr userDrawn="1"/>
        </p:nvSpPr>
        <p:spPr>
          <a:xfrm>
            <a:off x="0" y="6170655"/>
            <a:ext cx="9144000" cy="725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E61A1D34-5916-4FAD-AEE5-C529E954F7DB}"/>
              </a:ext>
            </a:extLst>
          </p:cNvPr>
          <p:cNvSpPr txBox="1">
            <a:spLocks/>
          </p:cNvSpPr>
          <p:nvPr userDrawn="1"/>
        </p:nvSpPr>
        <p:spPr>
          <a:xfrm>
            <a:off x="248680" y="6368062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FCEB0E-C437-4F9B-BBC9-8217571EE40F}" type="slidenum">
              <a:rPr lang="en-US" sz="1600" b="1" smtClean="0">
                <a:solidFill>
                  <a:schemeClr val="bg1"/>
                </a:solidFill>
              </a:rPr>
              <a:pPr/>
              <a:t>‹#›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6E2F05-DE61-4848-946C-A833129748B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368062"/>
            <a:ext cx="2180968" cy="3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2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DRinquiry@tdi.Texas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i.texas.gov/pubs/fastfacts/ffmdriro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di.texas.gov/wc/wcnet/wcnetworks.html" TargetMode="External"/><Relationship Id="rId4" Type="http://schemas.openxmlformats.org/officeDocument/2006/relationships/hyperlink" Target="https://www.tdi.texas.gov/wc/employee/dispute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DRInquiry@tdi.Texas.gov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MDRInquiry@tdi.Texas.gov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MDRInquiry@tdi.Texas.gov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i.texas.gov/forms/dwc/dwc060mfdr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edFeeDispute-Submission@tdi.texas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di.texas.gov/wc/carrier/efileoptions.html" TargetMode="External"/><Relationship Id="rId4" Type="http://schemas.openxmlformats.org/officeDocument/2006/relationships/hyperlink" Target="mailto:e-Filing-Help@tdi.texas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565A-4B8C-4E84-947A-B6B18CD6A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51" y="716437"/>
            <a:ext cx="7772400" cy="30260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+mn-lt"/>
                <a:cs typeface="Arial" panose="020B0604020202020204" pitchFamily="34" charset="0"/>
              </a:rPr>
              <a:t>Medical Fee Dispute Resolution </a:t>
            </a:r>
            <a:br>
              <a:rPr lang="en-US" dirty="0">
                <a:latin typeface="+mn-lt"/>
                <a:cs typeface="Arial" panose="020B0604020202020204" pitchFamily="34" charset="0"/>
              </a:rPr>
            </a:br>
            <a:r>
              <a:rPr lang="en-US" sz="3500" dirty="0">
                <a:latin typeface="+mn-lt"/>
                <a:cs typeface="Arial" panose="020B0604020202020204" pitchFamily="34" charset="0"/>
              </a:rPr>
              <a:t>for </a:t>
            </a:r>
            <a:br>
              <a:rPr lang="en-US" sz="3500" dirty="0">
                <a:latin typeface="+mn-lt"/>
                <a:cs typeface="Arial" panose="020B0604020202020204" pitchFamily="34" charset="0"/>
              </a:rPr>
            </a:br>
            <a:r>
              <a:rPr lang="en-US" sz="3500" dirty="0">
                <a:latin typeface="+mn-lt"/>
                <a:cs typeface="Arial" panose="020B0604020202020204" pitchFamily="34" charset="0"/>
              </a:rPr>
              <a:t>Health Care Providers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8FAB1-E369-46B3-9215-9401B99CF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261914"/>
            <a:ext cx="7772401" cy="1356461"/>
          </a:xfrm>
        </p:spPr>
        <p:txBody>
          <a:bodyPr>
            <a:normAutofit/>
          </a:bodyPr>
          <a:lstStyle/>
          <a:p>
            <a:r>
              <a:rPr lang="en-US" sz="2200" dirty="0"/>
              <a:t>Medical fee dispute resolution is a service of the Texas Department of Insurance, Division of Workers’ Compensation (DWC).</a:t>
            </a:r>
          </a:p>
          <a:p>
            <a:r>
              <a:rPr lang="en-US" dirty="0">
                <a:hlinkClick r:id="rId2"/>
              </a:rPr>
              <a:t>MDRinquiry@tdi.Texas.gov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0368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3822"/>
            <a:ext cx="6858000" cy="675988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+mn-lt"/>
                <a:cs typeface="Arial" panose="020B0604020202020204" pitchFamily="34" charset="0"/>
              </a:rPr>
              <a:t>Exclusions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7010" y="1037375"/>
            <a:ext cx="7729980" cy="432690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200" dirty="0">
                <a:cs typeface="Arial" panose="020B0604020202020204" pitchFamily="34" charset="0"/>
              </a:rPr>
              <a:t>Examples of issues that cannot be addressed at fee dispute resolution:</a:t>
            </a:r>
            <a:endParaRPr lang="en-US" sz="3100" dirty="0">
              <a:cs typeface="Arial" panose="020B060402020202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100" dirty="0">
                <a:cs typeface="Arial" panose="020B0604020202020204" pitchFamily="34" charset="0"/>
              </a:rPr>
              <a:t>EOB denials that health care was “not medically necessary”.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100" dirty="0">
                <a:cs typeface="Arial" panose="020B0604020202020204" pitchFamily="34" charset="0"/>
              </a:rPr>
              <a:t>EOB denials that health care was “not related to the compensable injury”, “does not extend to the compensable injury”, “based on extent of injury”, or “carrier not liable”.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100" dirty="0">
                <a:cs typeface="Arial" panose="020B0604020202020204" pitchFamily="34" charset="0"/>
              </a:rPr>
              <a:t>Services covered through a 1305 Health Care Certified Network with which you are contracted, e.g., Texas Star Network, Texas WorkWell, or Coventry.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100" dirty="0">
                <a:cs typeface="Arial" panose="020B0604020202020204" pitchFamily="34" charset="0"/>
              </a:rPr>
              <a:t>Services covered by Department of Labor, e.g., the injured employee is employed by a federal agency.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100" dirty="0">
                <a:cs typeface="Arial" panose="020B0604020202020204" pitchFamily="34" charset="0"/>
              </a:rPr>
              <a:t>Services are covered by the Federal Longshore Act.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8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390" y="188537"/>
            <a:ext cx="8550111" cy="73951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  <a:cs typeface="Arial" panose="020B0604020202020204" pitchFamily="34" charset="0"/>
              </a:rPr>
              <a:t>Exclusions (cont.)</a:t>
            </a:r>
            <a:endParaRPr lang="en-US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204" y="1217600"/>
            <a:ext cx="6749591" cy="4422799"/>
          </a:xfrm>
        </p:spPr>
        <p:txBody>
          <a:bodyPr>
            <a:normAutofit/>
          </a:bodyPr>
          <a:lstStyle/>
          <a:p>
            <a:pPr lvl="0" algn="l"/>
            <a:r>
              <a:rPr lang="en-US" dirty="0">
                <a:cs typeface="Arial" panose="020B0604020202020204" pitchFamily="34" charset="0"/>
              </a:rPr>
              <a:t>For information on how to resolve disputes over: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denials that the services were “not medically necessary”, see the TDI </a:t>
            </a:r>
            <a:r>
              <a:rPr lang="en-US" dirty="0">
                <a:cs typeface="Arial" panose="020B0604020202020204" pitchFamily="34" charset="0"/>
                <a:hlinkClick r:id="rId3"/>
              </a:rPr>
              <a:t>website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denials that the services were “not related to the compensable injury” or “did not extend to the compensable injury”, see the TDI </a:t>
            </a:r>
            <a:r>
              <a:rPr lang="en-US" dirty="0">
                <a:cs typeface="Arial" panose="020B0604020202020204" pitchFamily="34" charset="0"/>
                <a:hlinkClick r:id="rId4"/>
              </a:rPr>
              <a:t>website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reductions or denials made by a </a:t>
            </a:r>
            <a:r>
              <a:rPr lang="en-US" dirty="0">
                <a:cs typeface="Arial" panose="020B0604020202020204" pitchFamily="34" charset="0"/>
                <a:hlinkClick r:id="rId5"/>
              </a:rPr>
              <a:t>1305 Health Care Certified Network</a:t>
            </a:r>
            <a:r>
              <a:rPr lang="en-US" dirty="0">
                <a:cs typeface="Arial" panose="020B0604020202020204" pitchFamily="34" charset="0"/>
              </a:rPr>
              <a:t>, refer to the complaint section of your network contract or contact the network.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0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quently asked questions">
            <a:extLst>
              <a:ext uri="{FF2B5EF4-FFF2-40B4-BE49-F238E27FC236}">
                <a16:creationId xmlns:a16="http://schemas.microsoft.com/office/drawing/2014/main" id="{58592278-BF56-4899-8FF6-CB3DCB856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46" y="377073"/>
            <a:ext cx="5295507" cy="529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5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3">
            <a:extLst>
              <a:ext uri="{FF2B5EF4-FFF2-40B4-BE49-F238E27FC236}">
                <a16:creationId xmlns:a16="http://schemas.microsoft.com/office/drawing/2014/main" id="{AAC63F5A-4A02-47C3-8886-935167E30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315" y="1278903"/>
            <a:ext cx="7318015" cy="11731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Q: Can a health care provider file a fee dispute by electronically?</a:t>
            </a:r>
          </a:p>
        </p:txBody>
      </p:sp>
      <p:sp>
        <p:nvSpPr>
          <p:cNvPr id="35845" name="Content Placeholder 3">
            <a:extLst>
              <a:ext uri="{FF2B5EF4-FFF2-40B4-BE49-F238E27FC236}">
                <a16:creationId xmlns:a16="http://schemas.microsoft.com/office/drawing/2014/main" id="{16F63BFB-9421-4BDA-855E-46DD5E9BD39E}"/>
              </a:ext>
            </a:extLst>
          </p:cNvPr>
          <p:cNvSpPr txBox="1">
            <a:spLocks/>
          </p:cNvSpPr>
          <p:nvPr/>
        </p:nvSpPr>
        <p:spPr bwMode="auto">
          <a:xfrm>
            <a:off x="828316" y="3006365"/>
            <a:ext cx="7480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3200" dirty="0">
                <a:latin typeface="+mn-lt"/>
              </a:rPr>
              <a:t>A: Yes.  Disputes may be submitted by fax, secure email, or through Secure File Transfer Protocol(SFTP).  </a:t>
            </a:r>
          </a:p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altLang="en-US" sz="32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3">
            <a:extLst>
              <a:ext uri="{FF2B5EF4-FFF2-40B4-BE49-F238E27FC236}">
                <a16:creationId xmlns:a16="http://schemas.microsoft.com/office/drawing/2014/main" id="{0FFC25CB-8C86-4ABC-BAA5-25313B490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370" y="612742"/>
            <a:ext cx="7480300" cy="177223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Q: Can I discuss my active, pending fee dispute with the person assigned to my case?</a:t>
            </a:r>
            <a:endParaRPr lang="en-US" altLang="en-US" strike="sngStrike" dirty="0">
              <a:cs typeface="Arial" panose="020B0604020202020204" pitchFamily="34" charset="0"/>
            </a:endParaRPr>
          </a:p>
        </p:txBody>
      </p:sp>
      <p:sp>
        <p:nvSpPr>
          <p:cNvPr id="33797" name="Content Placeholder 3">
            <a:extLst>
              <a:ext uri="{FF2B5EF4-FFF2-40B4-BE49-F238E27FC236}">
                <a16:creationId xmlns:a16="http://schemas.microsoft.com/office/drawing/2014/main" id="{D312BD16-554A-485E-A438-E197C938EC79}"/>
              </a:ext>
            </a:extLst>
          </p:cNvPr>
          <p:cNvSpPr txBox="1">
            <a:spLocks/>
          </p:cNvSpPr>
          <p:nvPr/>
        </p:nvSpPr>
        <p:spPr bwMode="auto">
          <a:xfrm>
            <a:off x="556968" y="2564419"/>
            <a:ext cx="7480300" cy="190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3200" dirty="0">
                <a:latin typeface="+mn-lt"/>
              </a:rPr>
              <a:t>A: No. Dispute resolution officers cannot have direct contact with either party. </a:t>
            </a:r>
          </a:p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360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3">
            <a:extLst>
              <a:ext uri="{FF2B5EF4-FFF2-40B4-BE49-F238E27FC236}">
                <a16:creationId xmlns:a16="http://schemas.microsoft.com/office/drawing/2014/main" id="{0FFC25CB-8C86-4ABC-BAA5-25313B490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370" y="612742"/>
            <a:ext cx="7480300" cy="152714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Q: I disagree with the insurance carrier’s response. Can I send a rebuttal or more information?</a:t>
            </a:r>
          </a:p>
        </p:txBody>
      </p:sp>
      <p:sp>
        <p:nvSpPr>
          <p:cNvPr id="33797" name="Content Placeholder 3">
            <a:extLst>
              <a:ext uri="{FF2B5EF4-FFF2-40B4-BE49-F238E27FC236}">
                <a16:creationId xmlns:a16="http://schemas.microsoft.com/office/drawing/2014/main" id="{D312BD16-554A-485E-A438-E197C938EC79}"/>
              </a:ext>
            </a:extLst>
          </p:cNvPr>
          <p:cNvSpPr txBox="1">
            <a:spLocks/>
          </p:cNvSpPr>
          <p:nvPr/>
        </p:nvSpPr>
        <p:spPr bwMode="auto">
          <a:xfrm>
            <a:off x="516025" y="2547757"/>
            <a:ext cx="7480300" cy="176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3200" dirty="0">
                <a:latin typeface="+mn-lt"/>
              </a:rPr>
              <a:t>A: </a:t>
            </a:r>
            <a:r>
              <a:rPr lang="en-US" sz="3200" dirty="0">
                <a:latin typeface="+mn-lt"/>
              </a:rPr>
              <a:t>Any new information or positions should be addressed to the insurance carrier with a file copy to the MFDR program. </a:t>
            </a:r>
            <a:endParaRPr lang="en-US" altLang="en-US" sz="3200" dirty="0">
              <a:latin typeface="+mn-lt"/>
            </a:endParaRPr>
          </a:p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654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3">
            <a:extLst>
              <a:ext uri="{FF2B5EF4-FFF2-40B4-BE49-F238E27FC236}">
                <a16:creationId xmlns:a16="http://schemas.microsoft.com/office/drawing/2014/main" id="{0FFC25CB-8C86-4ABC-BAA5-25313B490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8943" y="1451728"/>
            <a:ext cx="7480300" cy="11731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Q: How can I check the status of my fee dispute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797" name="Content Placeholder 3">
            <a:extLst>
              <a:ext uri="{FF2B5EF4-FFF2-40B4-BE49-F238E27FC236}">
                <a16:creationId xmlns:a16="http://schemas.microsoft.com/office/drawing/2014/main" id="{D312BD16-554A-485E-A438-E197C938EC79}"/>
              </a:ext>
            </a:extLst>
          </p:cNvPr>
          <p:cNvSpPr txBox="1">
            <a:spLocks/>
          </p:cNvSpPr>
          <p:nvPr/>
        </p:nvSpPr>
        <p:spPr bwMode="auto">
          <a:xfrm>
            <a:off x="612742" y="3184926"/>
            <a:ext cx="7480300" cy="152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3200" dirty="0">
                <a:latin typeface="+mn-lt"/>
              </a:rPr>
              <a:t>A: Email </a:t>
            </a:r>
            <a:r>
              <a:rPr lang="en-US" altLang="en-US" sz="3200" dirty="0">
                <a:latin typeface="+mn-lt"/>
                <a:hlinkClick r:id="rId2"/>
              </a:rPr>
              <a:t>MDRInquiry@tdi.Texas.gov</a:t>
            </a:r>
            <a:r>
              <a:rPr lang="en-US" altLang="en-US" sz="3200" dirty="0">
                <a:latin typeface="+mn-lt"/>
              </a:rPr>
              <a:t>, or call CompConnection at 800-252-7031, option 3</a:t>
            </a:r>
            <a:r>
              <a:rPr lang="en-US" alt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8590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3">
            <a:extLst>
              <a:ext uri="{FF2B5EF4-FFF2-40B4-BE49-F238E27FC236}">
                <a16:creationId xmlns:a16="http://schemas.microsoft.com/office/drawing/2014/main" id="{0FFC25CB-8C86-4ABC-BAA5-25313B490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370" y="1197204"/>
            <a:ext cx="7480300" cy="11731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Q: How will I know when my fee dispute is resolved?</a:t>
            </a:r>
          </a:p>
        </p:txBody>
      </p:sp>
      <p:sp>
        <p:nvSpPr>
          <p:cNvPr id="33797" name="Content Placeholder 3">
            <a:extLst>
              <a:ext uri="{FF2B5EF4-FFF2-40B4-BE49-F238E27FC236}">
                <a16:creationId xmlns:a16="http://schemas.microsoft.com/office/drawing/2014/main" id="{D312BD16-554A-485E-A438-E197C938EC79}"/>
              </a:ext>
            </a:extLst>
          </p:cNvPr>
          <p:cNvSpPr txBox="1">
            <a:spLocks/>
          </p:cNvSpPr>
          <p:nvPr/>
        </p:nvSpPr>
        <p:spPr bwMode="auto">
          <a:xfrm>
            <a:off x="698370" y="3094038"/>
            <a:ext cx="7480300" cy="152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3200" dirty="0">
                <a:latin typeface="+mn-lt"/>
              </a:rPr>
              <a:t>A: DWC will send you a decision letter or a dismissal letter by fax. </a:t>
            </a:r>
          </a:p>
        </p:txBody>
      </p:sp>
    </p:spTree>
    <p:extLst>
      <p:ext uri="{BB962C8B-B14F-4D97-AF65-F5344CB8AC3E}">
        <p14:creationId xmlns:p14="http://schemas.microsoft.com/office/powerpoint/2010/main" val="397051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3">
            <a:extLst>
              <a:ext uri="{FF2B5EF4-FFF2-40B4-BE49-F238E27FC236}">
                <a16:creationId xmlns:a16="http://schemas.microsoft.com/office/drawing/2014/main" id="{AAFE2B9A-AC2C-43BD-9681-D645BC71B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1605" y="1204109"/>
            <a:ext cx="7351434" cy="11731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Q: What happens to a fee dispute filed after the one-year filing deadline?</a:t>
            </a:r>
          </a:p>
        </p:txBody>
      </p:sp>
      <p:sp>
        <p:nvSpPr>
          <p:cNvPr id="32773" name="Content Placeholder 3">
            <a:extLst>
              <a:ext uri="{FF2B5EF4-FFF2-40B4-BE49-F238E27FC236}">
                <a16:creationId xmlns:a16="http://schemas.microsoft.com/office/drawing/2014/main" id="{948E31E1-0585-4345-92FB-7E4178085AEA}"/>
              </a:ext>
            </a:extLst>
          </p:cNvPr>
          <p:cNvSpPr txBox="1">
            <a:spLocks/>
          </p:cNvSpPr>
          <p:nvPr/>
        </p:nvSpPr>
        <p:spPr bwMode="auto">
          <a:xfrm>
            <a:off x="708483" y="2855535"/>
            <a:ext cx="7560297" cy="205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3200" dirty="0">
                <a:latin typeface="+mn-lt"/>
              </a:rPr>
              <a:t>A: A “zero order” decision is issued. The order cites the timely filing requirement and notes the key facts that led to the determination.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3">
            <a:extLst>
              <a:ext uri="{FF2B5EF4-FFF2-40B4-BE49-F238E27FC236}">
                <a16:creationId xmlns:a16="http://schemas.microsoft.com/office/drawing/2014/main" id="{AAC63F5A-4A02-47C3-8886-935167E30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388" y="1278903"/>
            <a:ext cx="7463942" cy="11731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Q: Can I appeal a fee dispute decision?</a:t>
            </a:r>
          </a:p>
        </p:txBody>
      </p:sp>
      <p:sp>
        <p:nvSpPr>
          <p:cNvPr id="35845" name="Content Placeholder 3">
            <a:extLst>
              <a:ext uri="{FF2B5EF4-FFF2-40B4-BE49-F238E27FC236}">
                <a16:creationId xmlns:a16="http://schemas.microsoft.com/office/drawing/2014/main" id="{16F63BFB-9421-4BDA-855E-46DD5E9BD39E}"/>
              </a:ext>
            </a:extLst>
          </p:cNvPr>
          <p:cNvSpPr txBox="1">
            <a:spLocks/>
          </p:cNvSpPr>
          <p:nvPr/>
        </p:nvSpPr>
        <p:spPr bwMode="auto">
          <a:xfrm>
            <a:off x="682388" y="3006364"/>
            <a:ext cx="7626227" cy="20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3200" dirty="0">
                <a:latin typeface="+mn-lt"/>
              </a:rPr>
              <a:t>A: Yes. For instructions on how to appeal the fee dispute decision, see the “Right to Appeal” section of the decision.</a:t>
            </a:r>
          </a:p>
        </p:txBody>
      </p:sp>
    </p:spTree>
    <p:extLst>
      <p:ext uri="{BB962C8B-B14F-4D97-AF65-F5344CB8AC3E}">
        <p14:creationId xmlns:p14="http://schemas.microsoft.com/office/powerpoint/2010/main" val="353187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09575"/>
            <a:ext cx="6858000" cy="7716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Who We 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353041"/>
            <a:ext cx="7284563" cy="4512059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Medical Fee Dispute Resolution, often referred to as MFDR, is a program that is part of the Division of Workers’ Compensation.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cs typeface="Arial" panose="020B0604020202020204" pitchFamily="34" charset="0"/>
              </a:rPr>
              <a:t>We specialize in DWC’s medical fee guidelines, medical billing and payment policies, and calculating DWC reimbursement amounts for health care services.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70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3">
            <a:extLst>
              <a:ext uri="{FF2B5EF4-FFF2-40B4-BE49-F238E27FC236}">
                <a16:creationId xmlns:a16="http://schemas.microsoft.com/office/drawing/2014/main" id="{0FFC25CB-8C86-4ABC-BAA5-25313B490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370" y="1197204"/>
            <a:ext cx="7480300" cy="11731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Q: Can I appeal a fee dispute dismissal?</a:t>
            </a:r>
          </a:p>
        </p:txBody>
      </p:sp>
      <p:sp>
        <p:nvSpPr>
          <p:cNvPr id="33797" name="Content Placeholder 3">
            <a:extLst>
              <a:ext uri="{FF2B5EF4-FFF2-40B4-BE49-F238E27FC236}">
                <a16:creationId xmlns:a16="http://schemas.microsoft.com/office/drawing/2014/main" id="{D312BD16-554A-485E-A438-E197C938EC79}"/>
              </a:ext>
            </a:extLst>
          </p:cNvPr>
          <p:cNvSpPr txBox="1">
            <a:spLocks/>
          </p:cNvSpPr>
          <p:nvPr/>
        </p:nvSpPr>
        <p:spPr bwMode="auto">
          <a:xfrm>
            <a:off x="613529" y="2370367"/>
            <a:ext cx="7480300" cy="348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3200" dirty="0">
                <a:latin typeface="+mn-lt"/>
              </a:rPr>
              <a:t>A: No, but you may correct the issue and re-file. </a:t>
            </a:r>
          </a:p>
          <a:p>
            <a:pPr marL="452437" indent="-342900" eaLnBrk="1" hangingPunct="1"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For example, if a fee dispute was dismissed because there was no evidence of reconsideration, you may file a new dispute that includes that proof. </a:t>
            </a:r>
          </a:p>
          <a:p>
            <a:pPr marL="452437" indent="-342900" eaLnBrk="1" hangingPunct="1"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Note that the one-year filing deadline applies when you file a new dispute.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3">
            <a:extLst>
              <a:ext uri="{FF2B5EF4-FFF2-40B4-BE49-F238E27FC236}">
                <a16:creationId xmlns:a16="http://schemas.microsoft.com/office/drawing/2014/main" id="{0FFC25CB-8C86-4ABC-BAA5-25313B490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742" y="652738"/>
            <a:ext cx="7480300" cy="86216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en-US" dirty="0">
                <a:cs typeface="Arial" panose="020B0604020202020204" pitchFamily="34" charset="0"/>
              </a:rPr>
              <a:t>Q: What do I do if I receive a payment from the insurance carrier after I filed a medical fee dispute?</a:t>
            </a:r>
          </a:p>
        </p:txBody>
      </p:sp>
      <p:sp>
        <p:nvSpPr>
          <p:cNvPr id="33797" name="Content Placeholder 3">
            <a:extLst>
              <a:ext uri="{FF2B5EF4-FFF2-40B4-BE49-F238E27FC236}">
                <a16:creationId xmlns:a16="http://schemas.microsoft.com/office/drawing/2014/main" id="{D312BD16-554A-485E-A438-E197C938EC79}"/>
              </a:ext>
            </a:extLst>
          </p:cNvPr>
          <p:cNvSpPr txBox="1">
            <a:spLocks/>
          </p:cNvSpPr>
          <p:nvPr/>
        </p:nvSpPr>
        <p:spPr bwMode="auto">
          <a:xfrm>
            <a:off x="612742" y="2697755"/>
            <a:ext cx="7480300" cy="146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3200" dirty="0">
                <a:latin typeface="+mn-lt"/>
              </a:rPr>
              <a:t>A: Notify DWC by emailing:  </a:t>
            </a:r>
            <a:r>
              <a:rPr lang="en-US" altLang="en-US" sz="3200" dirty="0">
                <a:latin typeface="+mn-lt"/>
                <a:hlinkClick r:id="rId2"/>
              </a:rPr>
              <a:t>MDRInquiry@tdi.Texas.gov</a:t>
            </a:r>
            <a:r>
              <a:rPr lang="en-US" altLang="en-US" sz="32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3043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3">
            <a:extLst>
              <a:ext uri="{FF2B5EF4-FFF2-40B4-BE49-F238E27FC236}">
                <a16:creationId xmlns:a16="http://schemas.microsoft.com/office/drawing/2014/main" id="{8AB1F703-7280-42F4-8213-3CF0C3510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962" y="832515"/>
            <a:ext cx="7571479" cy="60803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>
                <a:cs typeface="Arial" panose="020B0604020202020204" pitchFamily="34" charset="0"/>
              </a:rPr>
              <a:t>Q: How long does dispute </a:t>
            </a:r>
            <a:r>
              <a:rPr lang="en-US" altLang="en-US" sz="3500" dirty="0">
                <a:cs typeface="Arial" panose="020B0604020202020204" pitchFamily="34" charset="0"/>
              </a:rPr>
              <a:t>resolution</a:t>
            </a:r>
            <a:r>
              <a:rPr lang="en-US" altLang="en-US" dirty="0">
                <a:cs typeface="Arial" panose="020B0604020202020204" pitchFamily="34" charset="0"/>
              </a:rPr>
              <a:t> take?</a:t>
            </a:r>
          </a:p>
        </p:txBody>
      </p:sp>
      <p:sp>
        <p:nvSpPr>
          <p:cNvPr id="34821" name="Content Placeholder 3">
            <a:extLst>
              <a:ext uri="{FF2B5EF4-FFF2-40B4-BE49-F238E27FC236}">
                <a16:creationId xmlns:a16="http://schemas.microsoft.com/office/drawing/2014/main" id="{F8F629E2-F17B-4AB6-A0E8-EF393C2B1F87}"/>
              </a:ext>
            </a:extLst>
          </p:cNvPr>
          <p:cNvSpPr txBox="1">
            <a:spLocks/>
          </p:cNvSpPr>
          <p:nvPr/>
        </p:nvSpPr>
        <p:spPr bwMode="auto">
          <a:xfrm>
            <a:off x="629841" y="2309568"/>
            <a:ext cx="7797722" cy="279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3200" dirty="0">
                <a:latin typeface="+mn-lt"/>
              </a:rPr>
              <a:t>A: For typical disputes, resolution occurs within 90 days from the day the dispute is received. </a:t>
            </a:r>
          </a:p>
          <a:p>
            <a:pPr marL="452437" indent="-342900" eaLnBrk="1" hangingPunct="1"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Disputes with complex issues, new issues, or issues under litigation make take significantly longer.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459141-4778-438E-BE3A-DE0DE8FCC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390" y="612741"/>
            <a:ext cx="8550111" cy="6881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rgbClr val="124C95"/>
                </a:solidFill>
                <a:latin typeface="+mn-lt"/>
                <a:cs typeface="Arial" panose="020B0604020202020204" pitchFamily="34" charset="0"/>
              </a:rPr>
              <a:t>Questions? Call us, we can help.</a:t>
            </a:r>
          </a:p>
        </p:txBody>
      </p:sp>
      <p:pic>
        <p:nvPicPr>
          <p:cNvPr id="8" name="Picture 7" descr="Comp Connection for Health Care Providers  contact information - 800-252-7031, option 3, or 512-804-4000 in the Austin area.">
            <a:extLst>
              <a:ext uri="{FF2B5EF4-FFF2-40B4-BE49-F238E27FC236}">
                <a16:creationId xmlns:a16="http://schemas.microsoft.com/office/drawing/2014/main" id="{09367750-D148-476B-8A9B-43237D9A9D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0" y="1857080"/>
            <a:ext cx="8022210" cy="3601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264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Content Placeholder 3">
            <a:extLst>
              <a:ext uri="{FF2B5EF4-FFF2-40B4-BE49-F238E27FC236}">
                <a16:creationId xmlns:a16="http://schemas.microsoft.com/office/drawing/2014/main" id="{F8F629E2-F17B-4AB6-A0E8-EF393C2B1F87}"/>
              </a:ext>
            </a:extLst>
          </p:cNvPr>
          <p:cNvSpPr txBox="1">
            <a:spLocks/>
          </p:cNvSpPr>
          <p:nvPr/>
        </p:nvSpPr>
        <p:spPr bwMode="auto">
          <a:xfrm>
            <a:off x="629840" y="838986"/>
            <a:ext cx="7722307" cy="483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9537" indent="0" algn="ctr" eaLnBrk="1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</a:pPr>
            <a:r>
              <a:rPr lang="en-US" altLang="en-US" sz="2800" dirty="0">
                <a:latin typeface="+mn-lt"/>
              </a:rPr>
              <a:t>We hope you found this information helpful and thank you for your time and attention. </a:t>
            </a:r>
          </a:p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altLang="en-US" sz="2400" i="1" dirty="0">
              <a:latin typeface="+mn-lt"/>
            </a:endParaRPr>
          </a:p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altLang="en-US" sz="2400" i="1" dirty="0">
              <a:latin typeface="+mn-lt"/>
            </a:endParaRPr>
          </a:p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altLang="en-US" sz="2400" i="1" dirty="0">
              <a:latin typeface="+mn-lt"/>
            </a:endParaRPr>
          </a:p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altLang="en-US" sz="2400" i="1" dirty="0">
              <a:latin typeface="+mn-lt"/>
            </a:endParaRPr>
          </a:p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altLang="en-US" sz="2400" i="1" dirty="0">
              <a:latin typeface="+mn-lt"/>
            </a:endParaRPr>
          </a:p>
          <a:p>
            <a:pPr marL="109537" indent="0" algn="ctr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altLang="en-US" sz="2400" i="1" dirty="0">
              <a:latin typeface="+mn-lt"/>
            </a:endParaRPr>
          </a:p>
          <a:p>
            <a:pPr marL="109537" indent="0" algn="ctr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marL="109537" indent="0" algn="ctr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en-US" sz="2800" dirty="0">
                <a:latin typeface="+mn-lt"/>
              </a:rPr>
              <a:t>Email us at: </a:t>
            </a:r>
            <a:r>
              <a:rPr lang="en-US" altLang="en-US" sz="2800" dirty="0">
                <a:latin typeface="+mn-lt"/>
                <a:hlinkClick r:id="rId2"/>
              </a:rPr>
              <a:t>MDRInquiry@tdi.Texas.gov</a:t>
            </a:r>
            <a:r>
              <a:rPr lang="en-US" altLang="en-US" sz="2800" dirty="0">
                <a:latin typeface="+mn-lt"/>
              </a:rPr>
              <a:t> </a:t>
            </a:r>
          </a:p>
          <a:p>
            <a:pPr marL="109537" indent="0" eaLnBrk="1" hangingPunct="1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altLang="en-US" sz="2400" i="1" dirty="0"/>
          </a:p>
        </p:txBody>
      </p:sp>
      <p:pic>
        <p:nvPicPr>
          <p:cNvPr id="5" name="Picture 4" descr="Feedback, ideas, comments, thoughts, or suggestions and a question mark">
            <a:extLst>
              <a:ext uri="{FF2B5EF4-FFF2-40B4-BE49-F238E27FC236}">
                <a16:creationId xmlns:a16="http://schemas.microsoft.com/office/drawing/2014/main" id="{656FAC09-C26E-4826-9B73-A5A01DAE5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72" y="2303773"/>
            <a:ext cx="3588642" cy="225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6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09575"/>
            <a:ext cx="6858000" cy="7716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What We Do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449" y="1050879"/>
            <a:ext cx="7729980" cy="4217158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Resolve disputes filed by health care providers against workers’ compensation insurance carriers over denials or reductions in medical bills.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Review the positions and documents submitted by the health care provider and the insurance carrier involved in the fee dispute.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Make decisions based on the facts provided to us.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Issue written findings and decisions to the parties.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Publish decisions on the TDI website.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6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09575"/>
            <a:ext cx="6858000" cy="7716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Who Can File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CD72B7-4AE9-4A40-9069-4DFC558FDC1C}"/>
              </a:ext>
            </a:extLst>
          </p:cNvPr>
          <p:cNvSpPr/>
          <p:nvPr/>
        </p:nvSpPr>
        <p:spPr>
          <a:xfrm>
            <a:off x="440205" y="1181199"/>
            <a:ext cx="2001338" cy="553998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Hospitals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CF1465-4CF8-41C6-B2C8-4A99D418ECC9}"/>
              </a:ext>
            </a:extLst>
          </p:cNvPr>
          <p:cNvSpPr/>
          <p:nvPr/>
        </p:nvSpPr>
        <p:spPr>
          <a:xfrm>
            <a:off x="6116569" y="1174867"/>
            <a:ext cx="2725630" cy="553998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Medical Clinics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2E1B42-4CBC-407F-8B7A-216D8F0163C2}"/>
              </a:ext>
            </a:extLst>
          </p:cNvPr>
          <p:cNvSpPr/>
          <p:nvPr/>
        </p:nvSpPr>
        <p:spPr>
          <a:xfrm>
            <a:off x="2727168" y="1762163"/>
            <a:ext cx="3103775" cy="553998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Doctors’ Offices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376D2F-342F-4F78-BA98-F767E3F88FF2}"/>
              </a:ext>
            </a:extLst>
          </p:cNvPr>
          <p:cNvSpPr/>
          <p:nvPr/>
        </p:nvSpPr>
        <p:spPr>
          <a:xfrm>
            <a:off x="922544" y="2534438"/>
            <a:ext cx="2160022" cy="553998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Pharmacies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125A42-F349-4A29-9931-ACFDA6BA408A}"/>
              </a:ext>
            </a:extLst>
          </p:cNvPr>
          <p:cNvSpPr/>
          <p:nvPr/>
        </p:nvSpPr>
        <p:spPr>
          <a:xfrm>
            <a:off x="1203633" y="3326782"/>
            <a:ext cx="6138133" cy="553998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Ambulatory Surgical Centers (ASC)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0B8352-3665-4D32-88AF-C447D8781EC0}"/>
              </a:ext>
            </a:extLst>
          </p:cNvPr>
          <p:cNvSpPr/>
          <p:nvPr/>
        </p:nvSpPr>
        <p:spPr>
          <a:xfrm>
            <a:off x="169111" y="4069568"/>
            <a:ext cx="4978637" cy="1015663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Durable Medical Equipment (DME) Providers or Suppliers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B6B484-6F63-40EC-BBE5-38067285FB98}"/>
              </a:ext>
            </a:extLst>
          </p:cNvPr>
          <p:cNvSpPr/>
          <p:nvPr/>
        </p:nvSpPr>
        <p:spPr>
          <a:xfrm>
            <a:off x="4440025" y="2421462"/>
            <a:ext cx="4629988" cy="553998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Physical Therapy Clinics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81741D-4340-4541-AB2D-5B696722E7C5}"/>
              </a:ext>
            </a:extLst>
          </p:cNvPr>
          <p:cNvSpPr/>
          <p:nvPr/>
        </p:nvSpPr>
        <p:spPr>
          <a:xfrm>
            <a:off x="2592442" y="5454451"/>
            <a:ext cx="4978637" cy="553998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Occupational Therapy Clinics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BBF390-356C-485C-BA77-C39CACF26AF7}"/>
              </a:ext>
            </a:extLst>
          </p:cNvPr>
          <p:cNvSpPr/>
          <p:nvPr/>
        </p:nvSpPr>
        <p:spPr>
          <a:xfrm>
            <a:off x="5608948" y="4287320"/>
            <a:ext cx="3233251" cy="1015663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Other Health Care Providers</a:t>
            </a:r>
          </a:p>
        </p:txBody>
      </p:sp>
    </p:spTree>
    <p:extLst>
      <p:ext uri="{BB962C8B-B14F-4D97-AF65-F5344CB8AC3E}">
        <p14:creationId xmlns:p14="http://schemas.microsoft.com/office/powerpoint/2010/main" val="24722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401" y="409575"/>
            <a:ext cx="8804635" cy="7716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When to File (deadlines)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048" y="1376313"/>
            <a:ext cx="8295587" cy="446830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One year after the date the health care service was provided;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60 days after final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dirty="0">
                <a:cs typeface="Arial" panose="020B0604020202020204" pitchFamily="34" charset="0"/>
              </a:rPr>
              <a:t>resolution of a compensability, extent of injury, or liability dispute; 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60 days after final resolution of a medical necessity dispute.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5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565A-4B8C-4E84-947A-B6B18CD6A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75609"/>
            <a:ext cx="7772400" cy="1319179"/>
          </a:xfrm>
        </p:spPr>
        <p:txBody>
          <a:bodyPr/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Filing the Fee Dispute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8FAB1-E369-46B3-9215-9401B99CF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732" y="3629320"/>
            <a:ext cx="6858000" cy="1611984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endParaRPr lang="en-US" sz="2200" dirty="0"/>
          </a:p>
          <a:p>
            <a:r>
              <a:rPr lang="en-US" sz="2200" dirty="0">
                <a:cs typeface="Arial" panose="020B0604020202020204" pitchFamily="34" charset="0"/>
              </a:rPr>
              <a:t>Failure to follow instructions or provide all documentation may result in a dismissal.</a:t>
            </a:r>
          </a:p>
          <a:p>
            <a:endParaRPr lang="en-US" sz="2200" dirty="0"/>
          </a:p>
        </p:txBody>
      </p:sp>
      <p:pic>
        <p:nvPicPr>
          <p:cNvPr id="5" name="Picture 4" descr="CAUTION FOLLOW INSTRUCTIONS">
            <a:extLst>
              <a:ext uri="{FF2B5EF4-FFF2-40B4-BE49-F238E27FC236}">
                <a16:creationId xmlns:a16="http://schemas.microsoft.com/office/drawing/2014/main" id="{CA10462F-582D-453A-B65E-85E484053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38080"/>
            <a:ext cx="2743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6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390" y="409575"/>
            <a:ext cx="8446416" cy="7716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Before Filing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437" y="1272618"/>
            <a:ext cx="6975835" cy="4826524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Read your initial explanation of benefits (EOB)               </a:t>
            </a:r>
            <a:r>
              <a:rPr lang="en-US" sz="1900" dirty="0">
                <a:cs typeface="Arial" panose="020B0604020202020204" pitchFamily="34" charset="0"/>
              </a:rPr>
              <a:t>The following are examples of issues that can be addressed at fee dispute resolution: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cs typeface="Arial" panose="020B0604020202020204" pitchFamily="34" charset="0"/>
              </a:rPr>
              <a:t>Time limit for filing has expired.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cs typeface="Arial" panose="020B0604020202020204" pitchFamily="34" charset="0"/>
              </a:rPr>
              <a:t>The information submitted does not support the level of service.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cs typeface="Arial" panose="020B0604020202020204" pitchFamily="34" charset="0"/>
              </a:rPr>
              <a:t>Workers’ compensation jurisdictional fee schedule adjustment.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cs typeface="Arial" panose="020B0604020202020204" pitchFamily="34" charset="0"/>
              </a:rPr>
              <a:t>There was no preauthorization.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Request reconsideration                                            </a:t>
            </a:r>
            <a:r>
              <a:rPr lang="en-US" sz="1900" dirty="0">
                <a:cs typeface="Arial" panose="020B0604020202020204" pitchFamily="34" charset="0"/>
              </a:rPr>
              <a:t>Health care providers must ask for reconsideration from the insurance carrier.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cs typeface="Arial" panose="020B0604020202020204" pitchFamily="34" charset="0"/>
              </a:rPr>
              <a:t>MFDR looks for proof of a reconsideration in every fee dispute filed.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cs typeface="Arial" panose="020B0604020202020204" pitchFamily="34" charset="0"/>
              </a:rPr>
              <a:t>If the insurance carrier did not respond to your request for reconsideration within 30 days, send proof of your request.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74222"/>
            <a:ext cx="6858000" cy="7716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How to File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+mn-lt"/>
                <a:cs typeface="Arial" panose="020B0604020202020204" pitchFamily="34" charset="0"/>
              </a:rPr>
              <a:t>Health Care Provider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2637614-78C3-4C52-9AA2-FEC57FF43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32889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CABEE-985F-40BF-94C1-FA735B46046D}"/>
              </a:ext>
            </a:extLst>
          </p:cNvPr>
          <p:cNvSpPr/>
          <p:nvPr/>
        </p:nvSpPr>
        <p:spPr>
          <a:xfrm>
            <a:off x="1858156" y="1262499"/>
            <a:ext cx="5666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A complete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DWC Form-060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is required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DB5D85-CEE3-45C2-817A-1E8202916542}"/>
              </a:ext>
            </a:extLst>
          </p:cNvPr>
          <p:cNvPicPr/>
          <p:nvPr/>
        </p:nvPicPr>
        <p:blipFill rotWithShape="1">
          <a:blip r:embed="rId4"/>
          <a:srcRect l="51814" t="12055" r="32734" b="25611"/>
          <a:stretch/>
        </p:blipFill>
        <p:spPr bwMode="auto">
          <a:xfrm>
            <a:off x="2654423" y="1882074"/>
            <a:ext cx="4213102" cy="3894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45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C85572-2B4C-4E0A-9A9A-A4DF5AD3610F}"/>
              </a:ext>
            </a:extLst>
          </p:cNvPr>
          <p:cNvSpPr txBox="1"/>
          <p:nvPr/>
        </p:nvSpPr>
        <p:spPr>
          <a:xfrm>
            <a:off x="618836" y="2866030"/>
            <a:ext cx="77608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A Health Care Provider or Pharmacy Processing Agent Should Submit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  copy of all medical bills related to the dispute.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  copy of all medical bills submitted to the insurance carrier for reconsideration.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  copy of each explanation of benefits (EOB) related to the dispute (or convincing evidence that the insurance carrier received the request for EOB).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 copy of the final decision regarding compensability, extent of injury, liability, or medical necessity for the health care related to the dispute, if applicable.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 copy of all applicable medical records related to the dates of service in dispute.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 position statement of the disputed issues in accordance with 28 TAC §133.307(c)(2)(N).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If the dispute involves health care for which DWC has not established a maximum allowable reimbursement or reimbursement rate, documentation that discusses, demonstrates, and justifies that the payment amount being sought is a fair and reasonable rate in accordance with 28 TAC §134.1 or §134.501, as applicable.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 signed and dated copy of the agreement between the agent and the pharmacy (applies only to pharmacy processing agent).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Other documentation the requestor believes is applicable to the medical fee dispute.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DAD3025-7887-4F18-99D7-5F42DB914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368"/>
            <a:ext cx="7772400" cy="388385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How to submit the DWC Form 060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7D588-0F94-4F4A-81E3-1582F4D2A461}"/>
              </a:ext>
            </a:extLst>
          </p:cNvPr>
          <p:cNvSpPr txBox="1"/>
          <p:nvPr/>
        </p:nvSpPr>
        <p:spPr>
          <a:xfrm>
            <a:off x="764275" y="760316"/>
            <a:ext cx="717315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Health Care Providers may submit disputes by any ground mail, personal delivery ,or electronic transmission as described in Texas Administrative Code §102.5 of this title.  Electronic transmission options include:</a:t>
            </a:r>
            <a:endParaRPr lang="en-US" dirty="0"/>
          </a:p>
          <a:p>
            <a:r>
              <a:rPr lang="en-US" sz="1600" dirty="0"/>
              <a:t>Fax:	512-490-1044</a:t>
            </a:r>
          </a:p>
          <a:p>
            <a:r>
              <a:rPr lang="en-US" sz="1600" dirty="0"/>
              <a:t>Email:	</a:t>
            </a:r>
            <a:r>
              <a:rPr lang="en-US" sz="1600" dirty="0">
                <a:hlinkClick r:id="rId3"/>
              </a:rPr>
              <a:t>MedFeeDispute-Submission@tdi.texas.gov</a:t>
            </a:r>
            <a:endParaRPr lang="en-US" sz="1600" dirty="0"/>
          </a:p>
          <a:p>
            <a:r>
              <a:rPr lang="en-US" sz="1600" dirty="0"/>
              <a:t>SFTP:</a:t>
            </a:r>
            <a:r>
              <a:rPr lang="en-US" dirty="0"/>
              <a:t>	</a:t>
            </a:r>
            <a:r>
              <a:rPr lang="en-US" sz="1600" dirty="0">
                <a:effectLst/>
                <a:ea typeface="Arial" panose="020B0604020202020204" pitchFamily="34" charset="0"/>
              </a:rPr>
              <a:t>DWC offers electronic filing options through SFTP. For more information, 	contact DWC at </a:t>
            </a:r>
            <a:r>
              <a:rPr lang="en-US" sz="1600" u="sng" dirty="0">
                <a:solidFill>
                  <a:srgbClr val="0000FF"/>
                </a:solidFill>
                <a:effectLst/>
                <a:ea typeface="Arial" panose="020B0604020202020204" pitchFamily="34" charset="0"/>
                <a:hlinkClick r:id="rId4"/>
              </a:rPr>
              <a:t>e-Filing-</a:t>
            </a:r>
            <a:r>
              <a:rPr lang="en-US" sz="1600" dirty="0">
                <a:solidFill>
                  <a:srgbClr val="0000FF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effectLst/>
                <a:ea typeface="Arial" panose="020B0604020202020204" pitchFamily="34" charset="0"/>
                <a:hlinkClick r:id="rId4"/>
              </a:rPr>
              <a:t>Help@tdi.texas.gov</a:t>
            </a:r>
            <a:r>
              <a:rPr lang="en-US" sz="1600" u="none" strike="noStrike" dirty="0">
                <a:solidFill>
                  <a:srgbClr val="0000FF"/>
                </a:solidFill>
                <a:effectLst/>
                <a:ea typeface="Arial" panose="020B0604020202020204" pitchFamily="34" charset="0"/>
                <a:hlinkClick r:id="rId4"/>
              </a:rPr>
              <a:t> </a:t>
            </a:r>
            <a:r>
              <a:rPr lang="en-US" sz="1600" dirty="0">
                <a:effectLst/>
                <a:ea typeface="Arial" panose="020B0604020202020204" pitchFamily="34" charset="0"/>
              </a:rPr>
              <a:t>or visit our website at 	</a:t>
            </a:r>
            <a:r>
              <a:rPr lang="en-US" sz="1600" u="sng" dirty="0">
                <a:solidFill>
                  <a:srgbClr val="0000FF"/>
                </a:solidFill>
                <a:effectLst/>
                <a:ea typeface="Arial" panose="020B0604020202020204" pitchFamily="34" charset="0"/>
                <a:hlinkClick r:id="rId5"/>
              </a:rPr>
              <a:t>www.tdi.texas.gov/wc/carrier/efileoptions.html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06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1734</TotalTime>
  <Words>1357</Words>
  <Application>Microsoft Office PowerPoint</Application>
  <PresentationFormat>On-screen Show (4:3)</PresentationFormat>
  <Paragraphs>118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Medical Fee Dispute Resolution  for  Health Care Providers</vt:lpstr>
      <vt:lpstr>Who We Are</vt:lpstr>
      <vt:lpstr>What We Do</vt:lpstr>
      <vt:lpstr>Who Can File </vt:lpstr>
      <vt:lpstr>When to File (deadlines)</vt:lpstr>
      <vt:lpstr>Filing the Fee Dispute</vt:lpstr>
      <vt:lpstr>Before Filing:</vt:lpstr>
      <vt:lpstr>How to File Health Care Provider</vt:lpstr>
      <vt:lpstr>How to submit the DWC Form 060 </vt:lpstr>
      <vt:lpstr>Exclusions</vt:lpstr>
      <vt:lpstr>Exclusions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Call us, we can help.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fee dispute resolution for health care providers (</dc:title>
  <dc:subject>Medical fee dispute resolution for health care providers (</dc:subject>
  <dc:creator>DWC</dc:creator>
  <cp:keywords>Texas, workers' compensation, DWC060, medical fee dispute resolution, MFDR, health care providers</cp:keywords>
  <cp:lastModifiedBy>Susan</cp:lastModifiedBy>
  <cp:revision>103</cp:revision>
  <dcterms:created xsi:type="dcterms:W3CDTF">2017-04-10T14:37:23Z</dcterms:created>
  <dcterms:modified xsi:type="dcterms:W3CDTF">2021-02-23T18:57:21Z</dcterms:modified>
</cp:coreProperties>
</file>