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77" r:id="rId4"/>
    <p:sldId id="284" r:id="rId5"/>
    <p:sldId id="279" r:id="rId6"/>
    <p:sldId id="283" r:id="rId7"/>
    <p:sldId id="258" r:id="rId8"/>
    <p:sldId id="287" r:id="rId9"/>
    <p:sldId id="260" r:id="rId10"/>
    <p:sldId id="265" r:id="rId11"/>
    <p:sldId id="266" r:id="rId12"/>
    <p:sldId id="285" r:id="rId13"/>
    <p:sldId id="263" r:id="rId14"/>
    <p:sldId id="274" r:id="rId15"/>
    <p:sldId id="286" r:id="rId16"/>
    <p:sldId id="270" r:id="rId17"/>
    <p:sldId id="288" r:id="rId18"/>
    <p:sldId id="289" r:id="rId19"/>
    <p:sldId id="275" r:id="rId20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 SemiBold" panose="020B0604020202020204" charset="0"/>
      <p:bold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Segoe UI Semibold" panose="020B0702040204020203" pitchFamily="34" charset="0"/>
      <p:bold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87" userDrawn="1">
          <p15:clr>
            <a:srgbClr val="A4A3A4"/>
          </p15:clr>
        </p15:guide>
        <p15:guide id="4" pos="55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Beale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1" autoAdjust="0"/>
    <p:restoredTop sz="90526" autoAdjust="0"/>
  </p:normalViewPr>
  <p:slideViewPr>
    <p:cSldViewPr snapToGrid="0" showGuides="1">
      <p:cViewPr varScale="1">
        <p:scale>
          <a:sx n="103" d="100"/>
          <a:sy n="103" d="100"/>
        </p:scale>
        <p:origin x="132" y="210"/>
      </p:cViewPr>
      <p:guideLst>
        <p:guide orient="horz" pos="2160"/>
        <p:guide pos="2880"/>
        <p:guide orient="horz" pos="3887"/>
        <p:guide pos="5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058CD-A18A-4303-A575-AD664654EEF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F0D3A-CA9F-404F-A6D4-D8D22697AC6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b="1" dirty="0"/>
            <a:t>1.  </a:t>
          </a:r>
          <a:r>
            <a:rPr lang="en-US" dirty="0"/>
            <a:t>Agent submits </a:t>
          </a:r>
        </a:p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dirty="0"/>
            <a:t>DWC Form-120, </a:t>
          </a:r>
          <a:r>
            <a:rPr lang="en-US" i="1" dirty="0"/>
            <a:t>Designation of Administrative Services Company Administrator </a:t>
          </a:r>
          <a:r>
            <a:rPr lang="en-US" dirty="0">
              <a:sym typeface="Wingdings" panose="05000000000000000000" pitchFamily="2" charset="2"/>
            </a:rPr>
            <a:t></a:t>
          </a:r>
          <a:endParaRPr lang="en-US" dirty="0"/>
        </a:p>
      </dgm:t>
    </dgm:pt>
    <dgm:pt modelId="{4E6A26E7-6AA8-43CD-AC5F-472DA5A3C2D1}" type="parTrans" cxnId="{9E2D9B9E-6658-4E86-AC1D-1E0E03910ABC}">
      <dgm:prSet/>
      <dgm:spPr/>
      <dgm:t>
        <a:bodyPr/>
        <a:lstStyle/>
        <a:p>
          <a:endParaRPr lang="en-US"/>
        </a:p>
      </dgm:t>
    </dgm:pt>
    <dgm:pt modelId="{384DB4A9-8B62-481A-8201-A38077D07865}" type="sibTrans" cxnId="{9E2D9B9E-6658-4E86-AC1D-1E0E03910ABC}">
      <dgm:prSet/>
      <dgm:spPr/>
      <dgm:t>
        <a:bodyPr/>
        <a:lstStyle/>
        <a:p>
          <a:endParaRPr lang="en-US"/>
        </a:p>
      </dgm:t>
    </dgm:pt>
    <dgm:pt modelId="{635C6CC0-747E-4B25-BAD3-89346D58BE4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2.  </a:t>
          </a:r>
          <a:r>
            <a:rPr lang="en-US" dirty="0"/>
            <a:t>DWC establishes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the company’s organization profile.</a:t>
          </a:r>
        </a:p>
      </dgm:t>
    </dgm:pt>
    <dgm:pt modelId="{D8320B5E-41F4-42EF-9D3B-36781250ADE4}" type="parTrans" cxnId="{4DA5C1E5-C36B-45C3-9241-8078AF14EAB5}">
      <dgm:prSet/>
      <dgm:spPr/>
      <dgm:t>
        <a:bodyPr/>
        <a:lstStyle/>
        <a:p>
          <a:endParaRPr lang="en-US"/>
        </a:p>
      </dgm:t>
    </dgm:pt>
    <dgm:pt modelId="{54112E35-A086-478F-B715-5C9C9C3737E7}" type="sibTrans" cxnId="{4DA5C1E5-C36B-45C3-9241-8078AF14EAB5}">
      <dgm:prSet/>
      <dgm:spPr/>
      <dgm:t>
        <a:bodyPr/>
        <a:lstStyle/>
        <a:p>
          <a:endParaRPr lang="en-US"/>
        </a:p>
      </dgm:t>
    </dgm:pt>
    <dgm:pt modelId="{1C8F04AB-927F-4E07-8332-953D83B7207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b="1" dirty="0"/>
            <a:t>3. </a:t>
          </a:r>
          <a:r>
            <a:rPr lang="en-US" dirty="0"/>
            <a:t>Administrators</a:t>
          </a:r>
        </a:p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dirty="0"/>
            <a:t>request TXCOMP access.</a:t>
          </a:r>
        </a:p>
      </dgm:t>
    </dgm:pt>
    <dgm:pt modelId="{A1D5EE09-679E-4EFA-B29B-A5FAC825B07B}" type="parTrans" cxnId="{4EE42839-2165-4B5D-81CD-8F7F451E738F}">
      <dgm:prSet/>
      <dgm:spPr/>
      <dgm:t>
        <a:bodyPr/>
        <a:lstStyle/>
        <a:p>
          <a:endParaRPr lang="en-US"/>
        </a:p>
      </dgm:t>
    </dgm:pt>
    <dgm:pt modelId="{14A917EE-2073-4F55-A521-0794008FC160}" type="sibTrans" cxnId="{4EE42839-2165-4B5D-81CD-8F7F451E738F}">
      <dgm:prSet/>
      <dgm:spPr/>
      <dgm:t>
        <a:bodyPr/>
        <a:lstStyle/>
        <a:p>
          <a:endParaRPr lang="en-US"/>
        </a:p>
      </dgm:t>
    </dgm:pt>
    <dgm:pt modelId="{99D099AB-6A7E-4A8F-86B4-94BB94F66E3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b="1" dirty="0"/>
            <a:t>4.  </a:t>
          </a:r>
          <a:r>
            <a:rPr lang="en-US" dirty="0"/>
            <a:t>DWC approves</a:t>
          </a:r>
        </a:p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dirty="0"/>
            <a:t>the administrator’s affiliation to the company.</a:t>
          </a:r>
        </a:p>
      </dgm:t>
    </dgm:pt>
    <dgm:pt modelId="{D801CDB5-74C1-4790-A89E-6195EE773704}" type="parTrans" cxnId="{38CA2082-FD4A-40FB-A81B-4671202BDEC0}">
      <dgm:prSet/>
      <dgm:spPr/>
      <dgm:t>
        <a:bodyPr/>
        <a:lstStyle/>
        <a:p>
          <a:endParaRPr lang="en-US"/>
        </a:p>
      </dgm:t>
    </dgm:pt>
    <dgm:pt modelId="{E3933D8B-79A2-4DD3-A140-D0DEC16C7086}" type="sibTrans" cxnId="{38CA2082-FD4A-40FB-A81B-4671202BDEC0}">
      <dgm:prSet/>
      <dgm:spPr/>
      <dgm:t>
        <a:bodyPr/>
        <a:lstStyle/>
        <a:p>
          <a:endParaRPr lang="en-US"/>
        </a:p>
      </dgm:t>
    </dgm:pt>
    <dgm:pt modelId="{3A4A1AA1-1954-43F8-B773-1EF4172FE8D7}">
      <dgm:prSet phldrT="[Text]"/>
      <dgm:spPr/>
      <dgm:t>
        <a:bodyPr/>
        <a:lstStyle/>
        <a:p>
          <a:r>
            <a:rPr lang="en-US" b="1" dirty="0"/>
            <a:t>5.  </a:t>
          </a:r>
          <a:r>
            <a:rPr lang="en-US" dirty="0"/>
            <a:t>Other company employees may request TXCOMP access.</a:t>
          </a:r>
        </a:p>
      </dgm:t>
    </dgm:pt>
    <dgm:pt modelId="{128149FE-1A66-4812-B3E0-A0DA0F548B7B}" type="parTrans" cxnId="{DE287F92-4CE1-4763-90C9-D5F14E23AE6D}">
      <dgm:prSet/>
      <dgm:spPr/>
      <dgm:t>
        <a:bodyPr/>
        <a:lstStyle/>
        <a:p>
          <a:endParaRPr lang="en-US"/>
        </a:p>
      </dgm:t>
    </dgm:pt>
    <dgm:pt modelId="{2130C890-A599-4A6E-BBD3-D77C2D560C8C}" type="sibTrans" cxnId="{DE287F92-4CE1-4763-90C9-D5F14E23AE6D}">
      <dgm:prSet/>
      <dgm:spPr/>
      <dgm:t>
        <a:bodyPr/>
        <a:lstStyle/>
        <a:p>
          <a:endParaRPr lang="en-US"/>
        </a:p>
      </dgm:t>
    </dgm:pt>
    <dgm:pt modelId="{FD86E073-44A0-4710-8B18-6779FC535CDD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b="1" dirty="0"/>
            <a:t>6.  </a:t>
          </a:r>
          <a:r>
            <a:rPr lang="en-US" dirty="0"/>
            <a:t>Administrators approve</a:t>
          </a:r>
        </a:p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en-US" dirty="0"/>
            <a:t>all other employees.</a:t>
          </a:r>
        </a:p>
      </dgm:t>
    </dgm:pt>
    <dgm:pt modelId="{2C05855A-88C2-4849-A2BB-AE5D29091CAD}" type="parTrans" cxnId="{8AE8FE6E-B351-4566-B2CF-CACB6C2DEACD}">
      <dgm:prSet/>
      <dgm:spPr/>
      <dgm:t>
        <a:bodyPr/>
        <a:lstStyle/>
        <a:p>
          <a:endParaRPr lang="en-US"/>
        </a:p>
      </dgm:t>
    </dgm:pt>
    <dgm:pt modelId="{2F95125B-E342-4261-9CC1-8D63E71DF961}" type="sibTrans" cxnId="{8AE8FE6E-B351-4566-B2CF-CACB6C2DEACD}">
      <dgm:prSet/>
      <dgm:spPr/>
      <dgm:t>
        <a:bodyPr/>
        <a:lstStyle/>
        <a:p>
          <a:endParaRPr lang="en-US"/>
        </a:p>
      </dgm:t>
    </dgm:pt>
    <dgm:pt modelId="{2B32D404-FC93-4936-920D-9FFCA985099F}" type="pres">
      <dgm:prSet presAssocID="{93A058CD-A18A-4303-A575-AD664654EEF5}" presName="diagram" presStyleCnt="0">
        <dgm:presLayoutVars>
          <dgm:dir/>
          <dgm:resizeHandles val="exact"/>
        </dgm:presLayoutVars>
      </dgm:prSet>
      <dgm:spPr/>
    </dgm:pt>
    <dgm:pt modelId="{A512E1FC-C498-4E3C-A8FC-4C9EFD5A7FDD}" type="pres">
      <dgm:prSet presAssocID="{3D1F0D3A-CA9F-404F-A6D4-D8D22697AC65}" presName="node" presStyleLbl="node1" presStyleIdx="0" presStyleCnt="6">
        <dgm:presLayoutVars>
          <dgm:bulletEnabled val="1"/>
        </dgm:presLayoutVars>
      </dgm:prSet>
      <dgm:spPr/>
    </dgm:pt>
    <dgm:pt modelId="{440B9CD1-7938-4D76-A1CB-209DA17628C6}" type="pres">
      <dgm:prSet presAssocID="{384DB4A9-8B62-481A-8201-A38077D07865}" presName="sibTrans" presStyleLbl="sibTrans2D1" presStyleIdx="0" presStyleCnt="5"/>
      <dgm:spPr/>
    </dgm:pt>
    <dgm:pt modelId="{34F71703-964A-46C5-A892-8836F5B4CCD0}" type="pres">
      <dgm:prSet presAssocID="{384DB4A9-8B62-481A-8201-A38077D07865}" presName="connectorText" presStyleLbl="sibTrans2D1" presStyleIdx="0" presStyleCnt="5"/>
      <dgm:spPr/>
    </dgm:pt>
    <dgm:pt modelId="{366C4DEE-D4A0-422B-93CD-F4CBA85C0CB2}" type="pres">
      <dgm:prSet presAssocID="{635C6CC0-747E-4B25-BAD3-89346D58BE46}" presName="node" presStyleLbl="node1" presStyleIdx="1" presStyleCnt="6">
        <dgm:presLayoutVars>
          <dgm:bulletEnabled val="1"/>
        </dgm:presLayoutVars>
      </dgm:prSet>
      <dgm:spPr/>
    </dgm:pt>
    <dgm:pt modelId="{97BC2ABC-C939-43EF-B9F0-9EF954C56665}" type="pres">
      <dgm:prSet presAssocID="{54112E35-A086-478F-B715-5C9C9C3737E7}" presName="sibTrans" presStyleLbl="sibTrans2D1" presStyleIdx="1" presStyleCnt="5"/>
      <dgm:spPr/>
    </dgm:pt>
    <dgm:pt modelId="{DA87F385-C132-4474-915C-ED2EC21FF285}" type="pres">
      <dgm:prSet presAssocID="{54112E35-A086-478F-B715-5C9C9C3737E7}" presName="connectorText" presStyleLbl="sibTrans2D1" presStyleIdx="1" presStyleCnt="5"/>
      <dgm:spPr/>
    </dgm:pt>
    <dgm:pt modelId="{F2EA1B4E-EA3D-43F7-B3B4-8AD215EE4D90}" type="pres">
      <dgm:prSet presAssocID="{1C8F04AB-927F-4E07-8332-953D83B7207A}" presName="node" presStyleLbl="node1" presStyleIdx="2" presStyleCnt="6">
        <dgm:presLayoutVars>
          <dgm:bulletEnabled val="1"/>
        </dgm:presLayoutVars>
      </dgm:prSet>
      <dgm:spPr/>
    </dgm:pt>
    <dgm:pt modelId="{093F45C2-7B08-4705-A21E-CA2195CC154B}" type="pres">
      <dgm:prSet presAssocID="{14A917EE-2073-4F55-A521-0794008FC160}" presName="sibTrans" presStyleLbl="sibTrans2D1" presStyleIdx="2" presStyleCnt="5"/>
      <dgm:spPr/>
    </dgm:pt>
    <dgm:pt modelId="{792E50BF-BC3E-480C-A258-D152DF049316}" type="pres">
      <dgm:prSet presAssocID="{14A917EE-2073-4F55-A521-0794008FC160}" presName="connectorText" presStyleLbl="sibTrans2D1" presStyleIdx="2" presStyleCnt="5"/>
      <dgm:spPr/>
    </dgm:pt>
    <dgm:pt modelId="{472FDE64-2B85-4F99-B04E-8760F5DA2CEE}" type="pres">
      <dgm:prSet presAssocID="{99D099AB-6A7E-4A8F-86B4-94BB94F66E35}" presName="node" presStyleLbl="node1" presStyleIdx="3" presStyleCnt="6">
        <dgm:presLayoutVars>
          <dgm:bulletEnabled val="1"/>
        </dgm:presLayoutVars>
      </dgm:prSet>
      <dgm:spPr/>
    </dgm:pt>
    <dgm:pt modelId="{E9C70975-2C83-490F-AFD4-204AA672186F}" type="pres">
      <dgm:prSet presAssocID="{E3933D8B-79A2-4DD3-A140-D0DEC16C7086}" presName="sibTrans" presStyleLbl="sibTrans2D1" presStyleIdx="3" presStyleCnt="5"/>
      <dgm:spPr/>
    </dgm:pt>
    <dgm:pt modelId="{7C9BD988-796F-438D-9C34-BA2F65338460}" type="pres">
      <dgm:prSet presAssocID="{E3933D8B-79A2-4DD3-A140-D0DEC16C7086}" presName="connectorText" presStyleLbl="sibTrans2D1" presStyleIdx="3" presStyleCnt="5"/>
      <dgm:spPr/>
    </dgm:pt>
    <dgm:pt modelId="{C5287B0A-EC24-457D-80B6-A7D6C90ADB52}" type="pres">
      <dgm:prSet presAssocID="{3A4A1AA1-1954-43F8-B773-1EF4172FE8D7}" presName="node" presStyleLbl="node1" presStyleIdx="4" presStyleCnt="6">
        <dgm:presLayoutVars>
          <dgm:bulletEnabled val="1"/>
        </dgm:presLayoutVars>
      </dgm:prSet>
      <dgm:spPr/>
    </dgm:pt>
    <dgm:pt modelId="{CC22DEB0-F03B-4400-B9D3-A847CE4F91EF}" type="pres">
      <dgm:prSet presAssocID="{2130C890-A599-4A6E-BBD3-D77C2D560C8C}" presName="sibTrans" presStyleLbl="sibTrans2D1" presStyleIdx="4" presStyleCnt="5"/>
      <dgm:spPr/>
    </dgm:pt>
    <dgm:pt modelId="{DDB22A8E-9BA2-47A7-91A1-4A86C011BD06}" type="pres">
      <dgm:prSet presAssocID="{2130C890-A599-4A6E-BBD3-D77C2D560C8C}" presName="connectorText" presStyleLbl="sibTrans2D1" presStyleIdx="4" presStyleCnt="5"/>
      <dgm:spPr/>
    </dgm:pt>
    <dgm:pt modelId="{93FDB5F9-802B-4FDB-8CD0-A02F0769FA89}" type="pres">
      <dgm:prSet presAssocID="{FD86E073-44A0-4710-8B18-6779FC535CDD}" presName="node" presStyleLbl="node1" presStyleIdx="5" presStyleCnt="6" custLinFactNeighborX="1282">
        <dgm:presLayoutVars>
          <dgm:bulletEnabled val="1"/>
        </dgm:presLayoutVars>
      </dgm:prSet>
      <dgm:spPr/>
    </dgm:pt>
  </dgm:ptLst>
  <dgm:cxnLst>
    <dgm:cxn modelId="{4B12A204-1AEC-4A01-9477-61D40CC5E0A1}" type="presOf" srcId="{384DB4A9-8B62-481A-8201-A38077D07865}" destId="{34F71703-964A-46C5-A892-8836F5B4CCD0}" srcOrd="1" destOrd="0" presId="urn:microsoft.com/office/officeart/2005/8/layout/process5"/>
    <dgm:cxn modelId="{EBA4E81F-5347-410B-9E1B-AD638CDBA488}" type="presOf" srcId="{93A058CD-A18A-4303-A575-AD664654EEF5}" destId="{2B32D404-FC93-4936-920D-9FFCA985099F}" srcOrd="0" destOrd="0" presId="urn:microsoft.com/office/officeart/2005/8/layout/process5"/>
    <dgm:cxn modelId="{96FCE629-EFEF-4B2E-AEB0-E41A175C95A4}" type="presOf" srcId="{99D099AB-6A7E-4A8F-86B4-94BB94F66E35}" destId="{472FDE64-2B85-4F99-B04E-8760F5DA2CEE}" srcOrd="0" destOrd="0" presId="urn:microsoft.com/office/officeart/2005/8/layout/process5"/>
    <dgm:cxn modelId="{4EE42839-2165-4B5D-81CD-8F7F451E738F}" srcId="{93A058CD-A18A-4303-A575-AD664654EEF5}" destId="{1C8F04AB-927F-4E07-8332-953D83B7207A}" srcOrd="2" destOrd="0" parTransId="{A1D5EE09-679E-4EFA-B29B-A5FAC825B07B}" sibTransId="{14A917EE-2073-4F55-A521-0794008FC160}"/>
    <dgm:cxn modelId="{D41D5241-B906-4107-A64D-096645A0AA49}" type="presOf" srcId="{3D1F0D3A-CA9F-404F-A6D4-D8D22697AC65}" destId="{A512E1FC-C498-4E3C-A8FC-4C9EFD5A7FDD}" srcOrd="0" destOrd="0" presId="urn:microsoft.com/office/officeart/2005/8/layout/process5"/>
    <dgm:cxn modelId="{859CDB63-F5E4-4FFE-A064-9A1BB7203252}" type="presOf" srcId="{E3933D8B-79A2-4DD3-A140-D0DEC16C7086}" destId="{E9C70975-2C83-490F-AFD4-204AA672186F}" srcOrd="0" destOrd="0" presId="urn:microsoft.com/office/officeart/2005/8/layout/process5"/>
    <dgm:cxn modelId="{9C08B065-015A-482F-BE10-0A6F0BA96623}" type="presOf" srcId="{1C8F04AB-927F-4E07-8332-953D83B7207A}" destId="{F2EA1B4E-EA3D-43F7-B3B4-8AD215EE4D90}" srcOrd="0" destOrd="0" presId="urn:microsoft.com/office/officeart/2005/8/layout/process5"/>
    <dgm:cxn modelId="{8AE8FE6E-B351-4566-B2CF-CACB6C2DEACD}" srcId="{93A058CD-A18A-4303-A575-AD664654EEF5}" destId="{FD86E073-44A0-4710-8B18-6779FC535CDD}" srcOrd="5" destOrd="0" parTransId="{2C05855A-88C2-4849-A2BB-AE5D29091CAD}" sibTransId="{2F95125B-E342-4261-9CC1-8D63E71DF961}"/>
    <dgm:cxn modelId="{C3423573-A3C1-477C-8A15-31AC6890E768}" type="presOf" srcId="{384DB4A9-8B62-481A-8201-A38077D07865}" destId="{440B9CD1-7938-4D76-A1CB-209DA17628C6}" srcOrd="0" destOrd="0" presId="urn:microsoft.com/office/officeart/2005/8/layout/process5"/>
    <dgm:cxn modelId="{38CA2082-FD4A-40FB-A81B-4671202BDEC0}" srcId="{93A058CD-A18A-4303-A575-AD664654EEF5}" destId="{99D099AB-6A7E-4A8F-86B4-94BB94F66E35}" srcOrd="3" destOrd="0" parTransId="{D801CDB5-74C1-4790-A89E-6195EE773704}" sibTransId="{E3933D8B-79A2-4DD3-A140-D0DEC16C7086}"/>
    <dgm:cxn modelId="{95309487-6E14-4DF4-810B-63A58BF1A16A}" type="presOf" srcId="{14A917EE-2073-4F55-A521-0794008FC160}" destId="{792E50BF-BC3E-480C-A258-D152DF049316}" srcOrd="1" destOrd="0" presId="urn:microsoft.com/office/officeart/2005/8/layout/process5"/>
    <dgm:cxn modelId="{CF514B8F-74FF-45BD-A1F0-B7DF79F9941C}" type="presOf" srcId="{635C6CC0-747E-4B25-BAD3-89346D58BE46}" destId="{366C4DEE-D4A0-422B-93CD-F4CBA85C0CB2}" srcOrd="0" destOrd="0" presId="urn:microsoft.com/office/officeart/2005/8/layout/process5"/>
    <dgm:cxn modelId="{DE287F92-4CE1-4763-90C9-D5F14E23AE6D}" srcId="{93A058CD-A18A-4303-A575-AD664654EEF5}" destId="{3A4A1AA1-1954-43F8-B773-1EF4172FE8D7}" srcOrd="4" destOrd="0" parTransId="{128149FE-1A66-4812-B3E0-A0DA0F548B7B}" sibTransId="{2130C890-A599-4A6E-BBD3-D77C2D560C8C}"/>
    <dgm:cxn modelId="{9E2D9B9E-6658-4E86-AC1D-1E0E03910ABC}" srcId="{93A058CD-A18A-4303-A575-AD664654EEF5}" destId="{3D1F0D3A-CA9F-404F-A6D4-D8D22697AC65}" srcOrd="0" destOrd="0" parTransId="{4E6A26E7-6AA8-43CD-AC5F-472DA5A3C2D1}" sibTransId="{384DB4A9-8B62-481A-8201-A38077D07865}"/>
    <dgm:cxn modelId="{222ED0B7-A95F-4A1F-996C-7755DFC39849}" type="presOf" srcId="{14A917EE-2073-4F55-A521-0794008FC160}" destId="{093F45C2-7B08-4705-A21E-CA2195CC154B}" srcOrd="0" destOrd="0" presId="urn:microsoft.com/office/officeart/2005/8/layout/process5"/>
    <dgm:cxn modelId="{67AC88C6-BA84-485D-9CCF-67CEBDE7F517}" type="presOf" srcId="{E3933D8B-79A2-4DD3-A140-D0DEC16C7086}" destId="{7C9BD988-796F-438D-9C34-BA2F65338460}" srcOrd="1" destOrd="0" presId="urn:microsoft.com/office/officeart/2005/8/layout/process5"/>
    <dgm:cxn modelId="{13ED95D3-E62E-416E-A618-B6BEC57CB28E}" type="presOf" srcId="{54112E35-A086-478F-B715-5C9C9C3737E7}" destId="{97BC2ABC-C939-43EF-B9F0-9EF954C56665}" srcOrd="0" destOrd="0" presId="urn:microsoft.com/office/officeart/2005/8/layout/process5"/>
    <dgm:cxn modelId="{045C25D5-5BFE-4DD7-B40F-E290EBE489C5}" type="presOf" srcId="{3A4A1AA1-1954-43F8-B773-1EF4172FE8D7}" destId="{C5287B0A-EC24-457D-80B6-A7D6C90ADB52}" srcOrd="0" destOrd="0" presId="urn:microsoft.com/office/officeart/2005/8/layout/process5"/>
    <dgm:cxn modelId="{3DB8C1D5-844B-44D3-B56B-0EC27C1E30F1}" type="presOf" srcId="{FD86E073-44A0-4710-8B18-6779FC535CDD}" destId="{93FDB5F9-802B-4FDB-8CD0-A02F0769FA89}" srcOrd="0" destOrd="0" presId="urn:microsoft.com/office/officeart/2005/8/layout/process5"/>
    <dgm:cxn modelId="{11E92DD6-C6BA-4019-8E41-AF6857F149F3}" type="presOf" srcId="{54112E35-A086-478F-B715-5C9C9C3737E7}" destId="{DA87F385-C132-4474-915C-ED2EC21FF285}" srcOrd="1" destOrd="0" presId="urn:microsoft.com/office/officeart/2005/8/layout/process5"/>
    <dgm:cxn modelId="{1C4BB7DC-7A0B-46C8-ABD0-02BE809E4595}" type="presOf" srcId="{2130C890-A599-4A6E-BBD3-D77C2D560C8C}" destId="{CC22DEB0-F03B-4400-B9D3-A847CE4F91EF}" srcOrd="0" destOrd="0" presId="urn:microsoft.com/office/officeart/2005/8/layout/process5"/>
    <dgm:cxn modelId="{4DA5C1E5-C36B-45C3-9241-8078AF14EAB5}" srcId="{93A058CD-A18A-4303-A575-AD664654EEF5}" destId="{635C6CC0-747E-4B25-BAD3-89346D58BE46}" srcOrd="1" destOrd="0" parTransId="{D8320B5E-41F4-42EF-9D3B-36781250ADE4}" sibTransId="{54112E35-A086-478F-B715-5C9C9C3737E7}"/>
    <dgm:cxn modelId="{746542E7-F0A5-4671-84A7-A17C566026F4}" type="presOf" srcId="{2130C890-A599-4A6E-BBD3-D77C2D560C8C}" destId="{DDB22A8E-9BA2-47A7-91A1-4A86C011BD06}" srcOrd="1" destOrd="0" presId="urn:microsoft.com/office/officeart/2005/8/layout/process5"/>
    <dgm:cxn modelId="{590BE1F7-5B3E-47EF-B016-A4B44527DD6D}" type="presParOf" srcId="{2B32D404-FC93-4936-920D-9FFCA985099F}" destId="{A512E1FC-C498-4E3C-A8FC-4C9EFD5A7FDD}" srcOrd="0" destOrd="0" presId="urn:microsoft.com/office/officeart/2005/8/layout/process5"/>
    <dgm:cxn modelId="{65D5E166-976C-4C34-AE21-4C4E86AB0A64}" type="presParOf" srcId="{2B32D404-FC93-4936-920D-9FFCA985099F}" destId="{440B9CD1-7938-4D76-A1CB-209DA17628C6}" srcOrd="1" destOrd="0" presId="urn:microsoft.com/office/officeart/2005/8/layout/process5"/>
    <dgm:cxn modelId="{44AA3647-C84E-4D80-B6BA-493048FFFA57}" type="presParOf" srcId="{440B9CD1-7938-4D76-A1CB-209DA17628C6}" destId="{34F71703-964A-46C5-A892-8836F5B4CCD0}" srcOrd="0" destOrd="0" presId="urn:microsoft.com/office/officeart/2005/8/layout/process5"/>
    <dgm:cxn modelId="{0EFD11AC-6498-4B3E-9E15-0D46710535DB}" type="presParOf" srcId="{2B32D404-FC93-4936-920D-9FFCA985099F}" destId="{366C4DEE-D4A0-422B-93CD-F4CBA85C0CB2}" srcOrd="2" destOrd="0" presId="urn:microsoft.com/office/officeart/2005/8/layout/process5"/>
    <dgm:cxn modelId="{6904AC40-9F96-484B-82D6-84AEEEEB2678}" type="presParOf" srcId="{2B32D404-FC93-4936-920D-9FFCA985099F}" destId="{97BC2ABC-C939-43EF-B9F0-9EF954C56665}" srcOrd="3" destOrd="0" presId="urn:microsoft.com/office/officeart/2005/8/layout/process5"/>
    <dgm:cxn modelId="{6F9DB577-7DBB-4F12-9CEF-953482F099C0}" type="presParOf" srcId="{97BC2ABC-C939-43EF-B9F0-9EF954C56665}" destId="{DA87F385-C132-4474-915C-ED2EC21FF285}" srcOrd="0" destOrd="0" presId="urn:microsoft.com/office/officeart/2005/8/layout/process5"/>
    <dgm:cxn modelId="{F469B8BA-57AC-42A4-B43A-9FA60ACD418C}" type="presParOf" srcId="{2B32D404-FC93-4936-920D-9FFCA985099F}" destId="{F2EA1B4E-EA3D-43F7-B3B4-8AD215EE4D90}" srcOrd="4" destOrd="0" presId="urn:microsoft.com/office/officeart/2005/8/layout/process5"/>
    <dgm:cxn modelId="{D1179532-1EDA-4767-9B47-C15C206A654B}" type="presParOf" srcId="{2B32D404-FC93-4936-920D-9FFCA985099F}" destId="{093F45C2-7B08-4705-A21E-CA2195CC154B}" srcOrd="5" destOrd="0" presId="urn:microsoft.com/office/officeart/2005/8/layout/process5"/>
    <dgm:cxn modelId="{089A9805-9E7F-48A3-9215-8F33CEB3B411}" type="presParOf" srcId="{093F45C2-7B08-4705-A21E-CA2195CC154B}" destId="{792E50BF-BC3E-480C-A258-D152DF049316}" srcOrd="0" destOrd="0" presId="urn:microsoft.com/office/officeart/2005/8/layout/process5"/>
    <dgm:cxn modelId="{D03E7941-A744-4AAF-AA4C-CDB1EE76E60E}" type="presParOf" srcId="{2B32D404-FC93-4936-920D-9FFCA985099F}" destId="{472FDE64-2B85-4F99-B04E-8760F5DA2CEE}" srcOrd="6" destOrd="0" presId="urn:microsoft.com/office/officeart/2005/8/layout/process5"/>
    <dgm:cxn modelId="{574152BD-905B-4829-90F9-5ADD31684228}" type="presParOf" srcId="{2B32D404-FC93-4936-920D-9FFCA985099F}" destId="{E9C70975-2C83-490F-AFD4-204AA672186F}" srcOrd="7" destOrd="0" presId="urn:microsoft.com/office/officeart/2005/8/layout/process5"/>
    <dgm:cxn modelId="{3D603AD5-3521-4E47-BE54-CC0C71912E36}" type="presParOf" srcId="{E9C70975-2C83-490F-AFD4-204AA672186F}" destId="{7C9BD988-796F-438D-9C34-BA2F65338460}" srcOrd="0" destOrd="0" presId="urn:microsoft.com/office/officeart/2005/8/layout/process5"/>
    <dgm:cxn modelId="{5E7D8072-0B4C-4E60-B40B-D90260C3CA95}" type="presParOf" srcId="{2B32D404-FC93-4936-920D-9FFCA985099F}" destId="{C5287B0A-EC24-457D-80B6-A7D6C90ADB52}" srcOrd="8" destOrd="0" presId="urn:microsoft.com/office/officeart/2005/8/layout/process5"/>
    <dgm:cxn modelId="{5960B36E-6901-4577-804C-2D44DC5E05DD}" type="presParOf" srcId="{2B32D404-FC93-4936-920D-9FFCA985099F}" destId="{CC22DEB0-F03B-4400-B9D3-A847CE4F91EF}" srcOrd="9" destOrd="0" presId="urn:microsoft.com/office/officeart/2005/8/layout/process5"/>
    <dgm:cxn modelId="{1050E888-BDCF-4173-A15D-10C467054CAA}" type="presParOf" srcId="{CC22DEB0-F03B-4400-B9D3-A847CE4F91EF}" destId="{DDB22A8E-9BA2-47A7-91A1-4A86C011BD06}" srcOrd="0" destOrd="0" presId="urn:microsoft.com/office/officeart/2005/8/layout/process5"/>
    <dgm:cxn modelId="{0672B6EE-3209-4A96-B05E-A9EBCB2FC682}" type="presParOf" srcId="{2B32D404-FC93-4936-920D-9FFCA985099F}" destId="{93FDB5F9-802B-4FDB-8CD0-A02F0769FA8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2E1FC-C498-4E3C-A8FC-4C9EFD5A7FDD}">
      <dsp:nvSpPr>
        <dsp:cNvPr id="0" name=""/>
        <dsp:cNvSpPr/>
      </dsp:nvSpPr>
      <dsp:spPr>
        <a:xfrm>
          <a:off x="7233" y="66747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b="1" kern="1200" dirty="0"/>
            <a:t>1.  </a:t>
          </a:r>
          <a:r>
            <a:rPr lang="en-US" sz="1300" kern="1200" dirty="0"/>
            <a:t>Agent submits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kern="1200" dirty="0"/>
            <a:t>DWC Form-120, </a:t>
          </a:r>
          <a:r>
            <a:rPr lang="en-US" sz="1300" i="1" kern="1200" dirty="0"/>
            <a:t>Designation of Administrative Services Company Administrator </a:t>
          </a:r>
          <a:r>
            <a:rPr lang="en-US" sz="1300" kern="1200" dirty="0">
              <a:sym typeface="Wingdings" panose="05000000000000000000" pitchFamily="2" charset="2"/>
            </a:rPr>
            <a:t></a:t>
          </a:r>
          <a:endParaRPr lang="en-US" sz="1300" kern="1200" dirty="0"/>
        </a:p>
      </dsp:txBody>
      <dsp:txXfrm>
        <a:off x="45225" y="705470"/>
        <a:ext cx="2085893" cy="1221142"/>
      </dsp:txXfrm>
    </dsp:sp>
    <dsp:sp modelId="{440B9CD1-7938-4D76-A1CB-209DA17628C6}">
      <dsp:nvSpPr>
        <dsp:cNvPr id="0" name=""/>
        <dsp:cNvSpPr/>
      </dsp:nvSpPr>
      <dsp:spPr>
        <a:xfrm>
          <a:off x="2359355" y="104796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59355" y="1155198"/>
        <a:ext cx="320822" cy="321687"/>
      </dsp:txXfrm>
    </dsp:sp>
    <dsp:sp modelId="{366C4DEE-D4A0-422B-93CD-F4CBA85C0CB2}">
      <dsp:nvSpPr>
        <dsp:cNvPr id="0" name=""/>
        <dsp:cNvSpPr/>
      </dsp:nvSpPr>
      <dsp:spPr>
        <a:xfrm>
          <a:off x="3033861" y="66747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/>
            <a:t>2.  </a:t>
          </a:r>
          <a:r>
            <a:rPr lang="en-US" sz="1300" kern="1200" dirty="0"/>
            <a:t>DWC establishes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kern="1200" dirty="0"/>
            <a:t>the company’s organization profile.</a:t>
          </a:r>
        </a:p>
      </dsp:txBody>
      <dsp:txXfrm>
        <a:off x="3071853" y="705470"/>
        <a:ext cx="2085893" cy="1221142"/>
      </dsp:txXfrm>
    </dsp:sp>
    <dsp:sp modelId="{97BC2ABC-C939-43EF-B9F0-9EF954C56665}">
      <dsp:nvSpPr>
        <dsp:cNvPr id="0" name=""/>
        <dsp:cNvSpPr/>
      </dsp:nvSpPr>
      <dsp:spPr>
        <a:xfrm>
          <a:off x="5385983" y="104796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385983" y="1155198"/>
        <a:ext cx="320822" cy="321687"/>
      </dsp:txXfrm>
    </dsp:sp>
    <dsp:sp modelId="{F2EA1B4E-EA3D-43F7-B3B4-8AD215EE4D90}">
      <dsp:nvSpPr>
        <dsp:cNvPr id="0" name=""/>
        <dsp:cNvSpPr/>
      </dsp:nvSpPr>
      <dsp:spPr>
        <a:xfrm>
          <a:off x="6060489" y="66747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b="1" kern="1200" dirty="0"/>
            <a:t>3. </a:t>
          </a:r>
          <a:r>
            <a:rPr lang="en-US" sz="1300" kern="1200" dirty="0"/>
            <a:t>Administrators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kern="1200" dirty="0"/>
            <a:t>request TXCOMP access.</a:t>
          </a:r>
        </a:p>
      </dsp:txBody>
      <dsp:txXfrm>
        <a:off x="6098481" y="705470"/>
        <a:ext cx="2085893" cy="1221142"/>
      </dsp:txXfrm>
    </dsp:sp>
    <dsp:sp modelId="{093F45C2-7B08-4705-A21E-CA2195CC154B}">
      <dsp:nvSpPr>
        <dsp:cNvPr id="0" name=""/>
        <dsp:cNvSpPr/>
      </dsp:nvSpPr>
      <dsp:spPr>
        <a:xfrm rot="5400000">
          <a:off x="6912269" y="211593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6980585" y="2154850"/>
        <a:ext cx="321687" cy="320822"/>
      </dsp:txXfrm>
    </dsp:sp>
    <dsp:sp modelId="{472FDE64-2B85-4F99-B04E-8760F5DA2CEE}">
      <dsp:nvSpPr>
        <dsp:cNvPr id="0" name=""/>
        <dsp:cNvSpPr/>
      </dsp:nvSpPr>
      <dsp:spPr>
        <a:xfrm>
          <a:off x="6060489" y="282935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b="1" kern="1200" dirty="0"/>
            <a:t>4.  </a:t>
          </a:r>
          <a:r>
            <a:rPr lang="en-US" sz="1300" kern="1200" dirty="0"/>
            <a:t>DWC approves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kern="1200" dirty="0"/>
            <a:t>the administrator’s affiliation to the company.</a:t>
          </a:r>
        </a:p>
      </dsp:txBody>
      <dsp:txXfrm>
        <a:off x="6098481" y="2867347"/>
        <a:ext cx="2085893" cy="1221142"/>
      </dsp:txXfrm>
    </dsp:sp>
    <dsp:sp modelId="{E9C70975-2C83-490F-AFD4-204AA672186F}">
      <dsp:nvSpPr>
        <dsp:cNvPr id="0" name=""/>
        <dsp:cNvSpPr/>
      </dsp:nvSpPr>
      <dsp:spPr>
        <a:xfrm rot="10800000">
          <a:off x="5411926" y="320984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549421" y="3317075"/>
        <a:ext cx="320822" cy="321687"/>
      </dsp:txXfrm>
    </dsp:sp>
    <dsp:sp modelId="{C5287B0A-EC24-457D-80B6-A7D6C90ADB52}">
      <dsp:nvSpPr>
        <dsp:cNvPr id="0" name=""/>
        <dsp:cNvSpPr/>
      </dsp:nvSpPr>
      <dsp:spPr>
        <a:xfrm>
          <a:off x="3033861" y="282935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5.  </a:t>
          </a:r>
          <a:r>
            <a:rPr lang="en-US" sz="1300" kern="1200" dirty="0"/>
            <a:t>Other company employees may request TXCOMP access.</a:t>
          </a:r>
        </a:p>
      </dsp:txBody>
      <dsp:txXfrm>
        <a:off x="3071853" y="2867347"/>
        <a:ext cx="2085893" cy="1221142"/>
      </dsp:txXfrm>
    </dsp:sp>
    <dsp:sp modelId="{CC22DEB0-F03B-4400-B9D3-A847CE4F91EF}">
      <dsp:nvSpPr>
        <dsp:cNvPr id="0" name=""/>
        <dsp:cNvSpPr/>
      </dsp:nvSpPr>
      <dsp:spPr>
        <a:xfrm rot="10800000">
          <a:off x="2406084" y="3209846"/>
          <a:ext cx="443628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539172" y="3317075"/>
        <a:ext cx="310540" cy="321687"/>
      </dsp:txXfrm>
    </dsp:sp>
    <dsp:sp modelId="{93FDB5F9-802B-4FDB-8CD0-A02F0769FA89}">
      <dsp:nvSpPr>
        <dsp:cNvPr id="0" name=""/>
        <dsp:cNvSpPr/>
      </dsp:nvSpPr>
      <dsp:spPr>
        <a:xfrm>
          <a:off x="34948" y="282935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b="1" kern="1200" dirty="0"/>
            <a:t>6.  </a:t>
          </a:r>
          <a:r>
            <a:rPr lang="en-US" sz="1300" kern="1200" dirty="0"/>
            <a:t>Administrators approve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sz="1300" kern="1200" dirty="0"/>
            <a:t>all other employees.</a:t>
          </a:r>
        </a:p>
      </dsp:txBody>
      <dsp:txXfrm>
        <a:off x="72940" y="2867347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2EDE0BF-CD5B-45AB-89C1-DA41F27C209E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0B7FE35-4FD0-4E45-8FAB-268AEFCE2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8D2D-1457-430D-8220-11506187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45720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b" anchorCtr="0"/>
          <a:lstStyle>
            <a:lvl1pPr algn="l">
              <a:lnSpc>
                <a:spcPts val="45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11389-C0CA-464E-A393-E5A94F48A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45720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8602-CC45-4DD1-B139-62EC297F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AB701EED-080F-41F3-95BE-E917C629B359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2DC55-F22B-4E85-99FF-8647D85C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376E3-4571-4584-8C29-7CD7D586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9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F727A-47F9-424F-A1D7-CAA95DD2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BEC573F3-C25F-420C-ACBD-B861F5AB91B0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1275-2BE8-4915-96D0-194B27F8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E58D7-D713-4E1E-AE63-3520F7A4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5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F727A-47F9-424F-A1D7-CAA95DD2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BEC573F3-C25F-420C-ACBD-B861F5AB91B0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1275-2BE8-4915-96D0-194B27F8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E58D7-D713-4E1E-AE63-3520F7A4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0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5971-D541-4858-B341-F7D20B13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3"/>
            <a:ext cx="8229600" cy="2743200"/>
          </a:xfrm>
        </p:spPr>
        <p:txBody>
          <a:bodyPr wrap="square" anchor="b"/>
          <a:lstStyle>
            <a:lvl1pPr>
              <a:lnSpc>
                <a:spcPts val="35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B49A6-48CE-4132-87A9-ADCABFF2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846320"/>
            <a:ext cx="82296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15D01-AB2C-4769-BB98-1A719370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54CDFAA9-56C0-4A6D-8D1F-BF0259A507A1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479F-2E30-4E11-8AE4-02DD4A7B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22D16-DB77-4EED-9166-7368E3BF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7731B-4184-425C-89F1-7B9B3DD5FFFE}"/>
              </a:ext>
            </a:extLst>
          </p:cNvPr>
          <p:cNvSpPr/>
          <p:nvPr userDrawn="1"/>
        </p:nvSpPr>
        <p:spPr>
          <a:xfrm>
            <a:off x="457200" y="4663440"/>
            <a:ext cx="8229600" cy="76200"/>
          </a:xfrm>
          <a:prstGeom prst="rect">
            <a:avLst/>
          </a:prstGeom>
          <a:gradFill>
            <a:gsLst>
              <a:gs pos="75000">
                <a:srgbClr val="0C3771"/>
              </a:gs>
              <a:gs pos="0">
                <a:srgbClr val="124C95"/>
              </a:gs>
              <a:gs pos="100000">
                <a:srgbClr val="0723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201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F45B-D63B-4F53-BF2F-DDA9320E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5F49-1921-431A-8986-C6D17097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/>
            </a:lvl1pPr>
            <a:lvl2pPr>
              <a:lnSpc>
                <a:spcPts val="3000"/>
              </a:lnSpc>
              <a:defRPr/>
            </a:lvl2pPr>
            <a:lvl3pPr>
              <a:lnSpc>
                <a:spcPts val="2900"/>
              </a:lnSpc>
              <a:defRPr/>
            </a:lvl3pPr>
            <a:lvl4pPr>
              <a:lnSpc>
                <a:spcPts val="2900"/>
              </a:lnSpc>
              <a:defRPr/>
            </a:lvl4pPr>
            <a:lvl5pPr>
              <a:lnSpc>
                <a:spcPts val="29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E48E-AD9B-48A6-BE76-480203CF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87112EB2-0104-404B-A819-2FCEC84950F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1C83-CC33-4154-B441-37A473A4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E8AF-6DE3-427B-ADE1-22B1EA85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9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F45B-D63B-4F53-BF2F-DDA9320E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5F49-1921-431A-8986-C6D17097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754880"/>
          </a:xfrm>
          <a:prstGeom prst="rect">
            <a:avLst/>
          </a:prstGeom>
        </p:spPr>
        <p:txBody>
          <a:bodyPr/>
          <a:lstStyle>
            <a:lvl1pPr marL="457189" indent="-228594">
              <a:defRPr/>
            </a:lvl1pPr>
            <a:lvl2pPr marL="801668" indent="-228594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E48E-AD9B-48A6-BE76-480203CF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87112EB2-0104-404B-A819-2FCEC84950F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1C83-CC33-4154-B441-37A473A4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E8AF-6DE3-427B-ADE1-22B1EA85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82296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pc="11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32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3BAC-F8D2-4439-9601-A8B200AA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EE6-866C-4873-8FD3-FD9A01F57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05840"/>
            <a:ext cx="38862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9889A-65BE-453A-AD78-123C17B7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005840"/>
            <a:ext cx="38862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967B7-54EA-49F1-A5F5-4964915A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615B5601-E851-4324-A703-FA46FA7C9907}" type="datetime1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5BFA5-B8A9-43BB-A39C-8FE828E9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728B-2BE8-42CA-80F9-7C665506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AEA468-BE5D-430D-9CF4-8CFDF6D80F1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005840"/>
            <a:ext cx="0" cy="5257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267F-C245-4569-8B73-0C77D66B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91440"/>
            <a:ext cx="749808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BF0A8-9D2A-441D-8287-B0ED1DAE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38862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baseline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0EBD2-AF3A-4AD2-8C3F-7306D7CFC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08760"/>
            <a:ext cx="38862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AB0A9-2369-492B-A872-F02C2E5B8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005840"/>
            <a:ext cx="38862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baseline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650AF-E8AE-4C21-80BD-B2153E41D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1508760"/>
            <a:ext cx="38862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1EC8F-B688-45B8-A022-FF5544C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93E2F37B-DCF6-4D37-A133-FF76B329E216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8ECC7-13AA-43F9-8AEB-582500C3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27A22-EB12-4F7A-AF7C-0DF05E17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13243F-AB9A-40A3-B406-C4448CB905BA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005840"/>
            <a:ext cx="0" cy="5257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8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F45B-D63B-4F53-BF2F-DDA9320E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5F49-1921-431A-8986-C6D17097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760"/>
            <a:ext cx="4572000" cy="4754880"/>
          </a:xfrm>
          <a:prstGeom prst="rect">
            <a:avLst/>
          </a:prstGeom>
        </p:spPr>
        <p:txBody>
          <a:bodyPr/>
          <a:lstStyle>
            <a:lvl1pPr marL="457189" indent="-228594">
              <a:defRPr baseline="0"/>
            </a:lvl1pPr>
            <a:lvl2pPr marL="801668" indent="-228594">
              <a:defRPr baseline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E48E-AD9B-48A6-BE76-480203CF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87112EB2-0104-404B-A819-2FCEC84950F8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1C83-CC33-4154-B441-37A473A4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E8AF-6DE3-427B-ADE1-22B1EA85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45720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pc="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3F42A7-D4F3-4503-9714-8130C421A2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1005840"/>
            <a:ext cx="34290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baseline="0"/>
            </a:lvl1pPr>
            <a:lvl2pPr>
              <a:lnSpc>
                <a:spcPts val="3000"/>
              </a:lnSpc>
              <a:defRPr baseline="0"/>
            </a:lvl2pPr>
            <a:lvl3pPr>
              <a:lnSpc>
                <a:spcPts val="3000"/>
              </a:lnSpc>
              <a:defRPr baseline="0"/>
            </a:lvl3pPr>
            <a:lvl4pPr>
              <a:lnSpc>
                <a:spcPts val="3000"/>
              </a:lnSpc>
              <a:defRPr baseline="0"/>
            </a:lvl4pPr>
            <a:lvl5pPr>
              <a:lnSpc>
                <a:spcPts val="3000"/>
              </a:lnSpc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11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3BAC-F8D2-4439-9601-A8B200AA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EE6-866C-4873-8FD3-FD9A01F57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05840"/>
            <a:ext cx="45720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/>
            </a:lvl1pPr>
            <a:lvl2pPr>
              <a:lnSpc>
                <a:spcPts val="3000"/>
              </a:lnSpc>
              <a:defRPr/>
            </a:lvl2pPr>
            <a:lvl3pPr>
              <a:lnSpc>
                <a:spcPts val="3000"/>
              </a:lnSpc>
              <a:defRPr/>
            </a:lvl3pPr>
            <a:lvl4pPr>
              <a:lnSpc>
                <a:spcPts val="3000"/>
              </a:lnSpc>
              <a:defRPr/>
            </a:lvl4pPr>
            <a:lvl5pPr>
              <a:lnSpc>
                <a:spcPts val="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9889A-65BE-453A-AD78-123C17B7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005840"/>
            <a:ext cx="34290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/>
            </a:lvl1pPr>
            <a:lvl2pPr>
              <a:lnSpc>
                <a:spcPts val="3000"/>
              </a:lnSpc>
              <a:defRPr/>
            </a:lvl2pPr>
            <a:lvl3pPr>
              <a:lnSpc>
                <a:spcPts val="3000"/>
              </a:lnSpc>
              <a:defRPr/>
            </a:lvl3pPr>
            <a:lvl4pPr>
              <a:lnSpc>
                <a:spcPts val="3000"/>
              </a:lnSpc>
              <a:defRPr/>
            </a:lvl4pPr>
            <a:lvl5pPr>
              <a:lnSpc>
                <a:spcPts val="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967B7-54EA-49F1-A5F5-4964915A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615B5601-E851-4324-A703-FA46FA7C9907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5BFA5-B8A9-43BB-A39C-8FE828E9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728B-2BE8-42CA-80F9-7C665506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7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D172-8399-4790-9F83-4EFC28E5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D314F-01AD-46AF-B4A9-7D2D9851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03F03A1B-49C8-4BC2-A90D-CDADD79F2B07}" type="datetime1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68C87-5E5F-4CC7-937B-8183C046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14EE1-BE67-43CF-8178-C4213DC6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90D75-A3FE-4AD6-B34C-7CAF750B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91440"/>
            <a:ext cx="7498080" cy="4572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7CF1B-D846-4648-9340-ED0FB7826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525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01632-982A-4A00-A827-672EC39FE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C74F-563A-4F76-8AD2-4D7431F0CB2B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6EFDF-9360-43F3-A83B-A3362549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2FBF0-B4DF-456D-8A75-182408219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7257-DE2A-4ED5-9C57-49436090D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5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3" r:id="rId6"/>
    <p:sldLayoutId id="2147483659" r:id="rId7"/>
    <p:sldLayoutId id="2147483658" r:id="rId8"/>
    <p:sldLayoutId id="2147483654" r:id="rId9"/>
    <p:sldLayoutId id="2147483655" r:id="rId10"/>
    <p:sldLayoutId id="2147483656" r:id="rId11"/>
  </p:sldLayoutIdLst>
  <p:hf sldNum="0" hdr="0" ftr="0" dt="0"/>
  <p:txStyles>
    <p:titleStyle>
      <a:lvl1pPr algn="l" defTabSz="914377" rtl="0" eaLnBrk="1" latinLnBrk="0" hangingPunct="1">
        <a:lnSpc>
          <a:spcPts val="3500"/>
        </a:lnSpc>
        <a:spcBef>
          <a:spcPct val="0"/>
        </a:spcBef>
        <a:buNone/>
        <a:defRPr sz="3000" kern="1200" spc="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ts val="3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ts val="29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ts val="29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ts val="29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 userDrawn="1">
          <p15:clr>
            <a:srgbClr val="F26B43"/>
          </p15:clr>
        </p15:guide>
        <p15:guide id="2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i.texas.gov/forms/form20numeric.html" TargetMode="External"/><Relationship Id="rId2" Type="http://schemas.openxmlformats.org/officeDocument/2006/relationships/hyperlink" Target="https://txcompt.tdi.texas.gov/TXCOMPWeb/TxComp.do?pageId=Home&amp;clearBackCache=Y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XCompHelp@tdi.texas.gov" TargetMode="External"/><Relationship Id="rId2" Type="http://schemas.openxmlformats.org/officeDocument/2006/relationships/hyperlink" Target="https://www.tdi.texas.gov/forms/form20numeric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xcompt.tdi.texas.gov/TXCOMPWeb/TxComp.do?pageId=Home&amp;clearBackCache=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8475-274F-4DAD-8094-55B7EADC9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Provider System</a:t>
            </a:r>
            <a:br>
              <a:rPr lang="en-US" dirty="0"/>
            </a:br>
            <a:r>
              <a:rPr lang="en-US" dirty="0"/>
              <a:t>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4C35D-A5F7-4AC8-AE27-8E590E783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2019 Training for Scheduling Companies</a:t>
            </a:r>
          </a:p>
        </p:txBody>
      </p:sp>
    </p:spTree>
    <p:extLst>
      <p:ext uri="{BB962C8B-B14F-4D97-AF65-F5344CB8AC3E}">
        <p14:creationId xmlns:p14="http://schemas.microsoft.com/office/powerpoint/2010/main" val="360596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56B1-F2C7-423C-A935-C029DB04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Doctor: Agent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EA26-1122-471B-9E47-643AC0B4A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agent isn’t found in the system: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Person </a:t>
            </a:r>
            <a:r>
              <a:rPr lang="en-US" dirty="0"/>
              <a:t>(individual): submit an </a:t>
            </a:r>
            <a:r>
              <a:rPr lang="en-US" i="1" dirty="0"/>
              <a:t>Online</a:t>
            </a:r>
            <a:r>
              <a:rPr lang="en-US" dirty="0"/>
              <a:t> </a:t>
            </a:r>
            <a:r>
              <a:rPr lang="en-US" i="1" dirty="0"/>
              <a:t>Access Request </a:t>
            </a:r>
            <a:r>
              <a:rPr lang="en-US" dirty="0"/>
              <a:t>form</a:t>
            </a:r>
            <a:r>
              <a:rPr lang="en-US" i="1" dirty="0"/>
              <a:t> at:</a:t>
            </a:r>
            <a:endParaRPr lang="en-US" dirty="0"/>
          </a:p>
          <a:p>
            <a:pPr marL="690563" lvl="1" indent="0">
              <a:buNone/>
            </a:pPr>
            <a:r>
              <a:rPr lang="en-US" sz="2000" dirty="0">
                <a:hlinkClick r:id="rId2"/>
              </a:rPr>
              <a:t>https://appscenter.tdi.texas.gov/TXCOMPWeb/common/home.jsp</a:t>
            </a:r>
            <a:endParaRPr lang="en-US" sz="2000" dirty="0"/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Company</a:t>
            </a:r>
            <a:r>
              <a:rPr lang="en-US" dirty="0"/>
              <a:t> (organization): submit the DWC Form-120, </a:t>
            </a:r>
            <a:r>
              <a:rPr lang="en-US" i="1" dirty="0"/>
              <a:t>Designation of Administrative Services Company Administrator </a:t>
            </a:r>
            <a:r>
              <a:rPr lang="en-US" dirty="0"/>
              <a:t>to DWC.</a:t>
            </a:r>
          </a:p>
          <a:p>
            <a:pPr marL="690563" lvl="2" indent="0">
              <a:buNone/>
            </a:pPr>
            <a:r>
              <a:rPr lang="en-US" sz="2000" dirty="0">
                <a:hlinkClick r:id="rId3"/>
              </a:rPr>
              <a:t>https://www.tdi.texas.gov/forms/form20numeric.html</a:t>
            </a:r>
            <a:endParaRPr lang="en-US" sz="2000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This </a:t>
            </a:r>
            <a:r>
              <a:rPr lang="en-US" i="1" u="sng" dirty="0">
                <a:solidFill>
                  <a:srgbClr val="002060"/>
                </a:solidFill>
              </a:rPr>
              <a:t>no change</a:t>
            </a:r>
            <a:r>
              <a:rPr lang="en-US" dirty="0">
                <a:solidFill>
                  <a:srgbClr val="002060"/>
                </a:solidFill>
              </a:rPr>
              <a:t> to existing features for individual agents.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6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16DD51-13BA-43F3-96CD-A1773B4C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Company Profile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43D752F-6438-49E5-B154-7A7825C49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689003"/>
              </p:ext>
            </p:extLst>
          </p:nvPr>
        </p:nvGraphicFramePr>
        <p:xfrm>
          <a:off x="457200" y="1006475"/>
          <a:ext cx="8229600" cy="479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0B8CC81-A412-4C71-9474-79C3B69A3189}"/>
              </a:ext>
            </a:extLst>
          </p:cNvPr>
          <p:cNvSpPr txBox="1"/>
          <p:nvPr/>
        </p:nvSpPr>
        <p:spPr>
          <a:xfrm>
            <a:off x="457201" y="5720832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«"/>
            </a:pPr>
            <a:r>
              <a:rPr lang="en-US" dirty="0"/>
              <a:t>Maximum of 3 administrators. The form is required every time an administrator needs to be added </a:t>
            </a:r>
            <a:r>
              <a:rPr lang="en-US" i="1" u="sng" dirty="0"/>
              <a:t>or removed</a:t>
            </a:r>
            <a:r>
              <a:rPr lang="en-US" dirty="0"/>
              <a:t> from the company’s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4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3AC0-75E5-4832-9F9E-97D4A9B8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 Agent Administrator Activities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A61784-5BD9-4CCF-A22E-C9D6607A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1AA78-7C32-461A-BB26-9BF71B35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47" y="824804"/>
            <a:ext cx="6528193" cy="55963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BE9F8-1757-4A19-8489-A72DC58C8A10}"/>
              </a:ext>
            </a:extLst>
          </p:cNvPr>
          <p:cNvSpPr/>
          <p:nvPr/>
        </p:nvSpPr>
        <p:spPr>
          <a:xfrm>
            <a:off x="4316632" y="4036422"/>
            <a:ext cx="1522465" cy="1789611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b" anchorCtr="0"/>
          <a:lstStyle/>
          <a:p>
            <a:pPr algn="ctr"/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6351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66887-28C5-4A6C-B847-C273D441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49" y="846170"/>
            <a:ext cx="3629025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451AB7-F2AB-4748-AB7E-2D982498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03" y="4597474"/>
            <a:ext cx="3627218" cy="1547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E6D188-61F6-4AE1-9D5F-E027697E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91440"/>
            <a:ext cx="7498080" cy="457200"/>
          </a:xfrm>
        </p:spPr>
        <p:txBody>
          <a:bodyPr/>
          <a:lstStyle/>
          <a:p>
            <a:r>
              <a:rPr lang="en-US" dirty="0"/>
              <a:t>Agent Administrator: Approve Employees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FC0ED4-47D7-463A-806F-1944E37B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69" y="3142594"/>
            <a:ext cx="4312971" cy="302697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From the administrator’s profile, expand </a:t>
            </a:r>
            <a:r>
              <a:rPr lang="en-US" sz="1800"/>
              <a:t>the </a:t>
            </a:r>
            <a:r>
              <a:rPr lang="en-US" sz="1800" i="1">
                <a:solidFill>
                  <a:schemeClr val="accent1"/>
                </a:solidFill>
              </a:rPr>
              <a:t>Agent </a:t>
            </a:r>
            <a:r>
              <a:rPr lang="en-US" sz="1800" i="1" dirty="0">
                <a:solidFill>
                  <a:schemeClr val="accent1"/>
                </a:solidFill>
              </a:rPr>
              <a:t>Affiliation</a:t>
            </a:r>
            <a:r>
              <a:rPr lang="en-US" sz="1800" dirty="0"/>
              <a:t> section.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Select the </a:t>
            </a:r>
            <a:r>
              <a:rPr lang="en-US" sz="1800" i="1" dirty="0">
                <a:solidFill>
                  <a:schemeClr val="accent1"/>
                </a:solidFill>
              </a:rPr>
              <a:t>Organization Name</a:t>
            </a:r>
            <a:r>
              <a:rPr lang="en-US" sz="1800" dirty="0"/>
              <a:t> link.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On the </a:t>
            </a:r>
            <a:r>
              <a:rPr lang="en-US" sz="1800" i="1" dirty="0">
                <a:solidFill>
                  <a:schemeClr val="accent1"/>
                </a:solidFill>
              </a:rPr>
              <a:t>Organization Profile </a:t>
            </a:r>
            <a:r>
              <a:rPr lang="en-US" sz="1800" dirty="0"/>
              <a:t>page, select the </a:t>
            </a:r>
            <a:r>
              <a:rPr lang="en-US" sz="1800" i="1" dirty="0">
                <a:solidFill>
                  <a:schemeClr val="accent1"/>
                </a:solidFill>
              </a:rPr>
              <a:t>Approve Employees</a:t>
            </a:r>
            <a:r>
              <a:rPr lang="en-US" sz="1800" dirty="0"/>
              <a:t> link.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On the </a:t>
            </a:r>
            <a:r>
              <a:rPr lang="en-US" sz="1800" i="1" dirty="0">
                <a:solidFill>
                  <a:schemeClr val="accent1"/>
                </a:solidFill>
              </a:rPr>
              <a:t>Approve Pending Employees</a:t>
            </a:r>
            <a:r>
              <a:rPr lang="en-US" sz="1800" dirty="0"/>
              <a:t> page, select the </a:t>
            </a:r>
            <a:r>
              <a:rPr lang="en-US" sz="1800" i="1" dirty="0">
                <a:solidFill>
                  <a:schemeClr val="accent1"/>
                </a:solidFill>
              </a:rPr>
              <a:t>Yes </a:t>
            </a:r>
            <a:r>
              <a:rPr lang="en-US" sz="1800" dirty="0"/>
              <a:t>button.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Click </a:t>
            </a:r>
            <a:r>
              <a:rPr lang="en-US" sz="1800" i="1" dirty="0">
                <a:solidFill>
                  <a:schemeClr val="accent1"/>
                </a:solidFill>
              </a:rPr>
              <a:t>Save</a:t>
            </a:r>
            <a:r>
              <a:rPr lang="en-US" sz="1800" dirty="0"/>
              <a:t> to save the employee’s association to the company.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B3AEB-A88A-4EBB-A627-99F94C280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703" y="863288"/>
            <a:ext cx="3626528" cy="29414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2C15AB-863D-4E5E-98E0-187B34E18522}"/>
              </a:ext>
            </a:extLst>
          </p:cNvPr>
          <p:cNvSpPr/>
          <p:nvPr/>
        </p:nvSpPr>
        <p:spPr>
          <a:xfrm>
            <a:off x="599517" y="2476315"/>
            <a:ext cx="3607205" cy="25649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ABBA98-7BD2-4309-B5F9-57FDC084783A}"/>
              </a:ext>
            </a:extLst>
          </p:cNvPr>
          <p:cNvSpPr/>
          <p:nvPr/>
        </p:nvSpPr>
        <p:spPr>
          <a:xfrm>
            <a:off x="587821" y="2732805"/>
            <a:ext cx="1808538" cy="25649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E94CBE29-056E-4946-937A-70614C609196}"/>
              </a:ext>
            </a:extLst>
          </p:cNvPr>
          <p:cNvSpPr/>
          <p:nvPr/>
        </p:nvSpPr>
        <p:spPr>
          <a:xfrm>
            <a:off x="305750" y="2443279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Dodecagon 13">
            <a:extLst>
              <a:ext uri="{FF2B5EF4-FFF2-40B4-BE49-F238E27FC236}">
                <a16:creationId xmlns:a16="http://schemas.microsoft.com/office/drawing/2014/main" id="{A57994A9-70C9-4FB5-A4DD-582AACBBA067}"/>
              </a:ext>
            </a:extLst>
          </p:cNvPr>
          <p:cNvSpPr/>
          <p:nvPr/>
        </p:nvSpPr>
        <p:spPr>
          <a:xfrm>
            <a:off x="305750" y="2750813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id="{70DB553D-70DD-4024-87EC-7B92FBF6BA49}"/>
              </a:ext>
            </a:extLst>
          </p:cNvPr>
          <p:cNvSpPr/>
          <p:nvPr/>
        </p:nvSpPr>
        <p:spPr>
          <a:xfrm>
            <a:off x="4691179" y="5374254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Dodecagon 19">
            <a:extLst>
              <a:ext uri="{FF2B5EF4-FFF2-40B4-BE49-F238E27FC236}">
                <a16:creationId xmlns:a16="http://schemas.microsoft.com/office/drawing/2014/main" id="{1025A1A7-DDC6-4CE0-94FB-31CF21138446}"/>
              </a:ext>
            </a:extLst>
          </p:cNvPr>
          <p:cNvSpPr/>
          <p:nvPr/>
        </p:nvSpPr>
        <p:spPr>
          <a:xfrm>
            <a:off x="7641945" y="3599894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79051F-76BF-4B52-8D6A-4BE42D35D7F2}"/>
              </a:ext>
            </a:extLst>
          </p:cNvPr>
          <p:cNvSpPr/>
          <p:nvPr/>
        </p:nvSpPr>
        <p:spPr>
          <a:xfrm>
            <a:off x="7924016" y="3584425"/>
            <a:ext cx="840660" cy="30850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185026-3E31-45C0-A5C4-0B304002E0E5}"/>
              </a:ext>
            </a:extLst>
          </p:cNvPr>
          <p:cNvSpPr/>
          <p:nvPr/>
        </p:nvSpPr>
        <p:spPr>
          <a:xfrm>
            <a:off x="4977074" y="5308786"/>
            <a:ext cx="3607205" cy="37785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Dodecagon 22">
            <a:extLst>
              <a:ext uri="{FF2B5EF4-FFF2-40B4-BE49-F238E27FC236}">
                <a16:creationId xmlns:a16="http://schemas.microsoft.com/office/drawing/2014/main" id="{3F8C17C1-9CEF-4013-86F5-24BD52F39745}"/>
              </a:ext>
            </a:extLst>
          </p:cNvPr>
          <p:cNvSpPr/>
          <p:nvPr/>
        </p:nvSpPr>
        <p:spPr>
          <a:xfrm>
            <a:off x="4691179" y="5836656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E767A0B-07ED-416A-BEA9-81D30F09BBA2}"/>
              </a:ext>
            </a:extLst>
          </p:cNvPr>
          <p:cNvSpPr/>
          <p:nvPr/>
        </p:nvSpPr>
        <p:spPr>
          <a:xfrm>
            <a:off x="4977074" y="5804388"/>
            <a:ext cx="909920" cy="37785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D6D8ED2-4C02-45F9-89BB-DC0A5C50B91F}"/>
              </a:ext>
            </a:extLst>
          </p:cNvPr>
          <p:cNvSpPr/>
          <p:nvPr/>
        </p:nvSpPr>
        <p:spPr>
          <a:xfrm>
            <a:off x="4275708" y="1881051"/>
            <a:ext cx="795995" cy="677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CF2E395-20F7-41A3-97CC-B0EF89087E69}"/>
              </a:ext>
            </a:extLst>
          </p:cNvPr>
          <p:cNvSpPr/>
          <p:nvPr/>
        </p:nvSpPr>
        <p:spPr>
          <a:xfrm rot="5400000">
            <a:off x="6486969" y="3864202"/>
            <a:ext cx="795995" cy="677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8659-639D-4DD4-ACE1-F4126F32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Administrator: Manage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A3AB-B6D2-4241-A42B-4278779D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4440621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Terminate employee relationship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From the </a:t>
            </a:r>
            <a:r>
              <a:rPr lang="en-US" sz="1800" i="1" dirty="0">
                <a:solidFill>
                  <a:schemeClr val="accent1"/>
                </a:solidFill>
              </a:rPr>
              <a:t>Organization Profile</a:t>
            </a:r>
            <a:r>
              <a:rPr lang="en-US" sz="2000" dirty="0"/>
              <a:t> page, select the </a:t>
            </a:r>
            <a:r>
              <a:rPr lang="en-US" sz="1800" i="1" dirty="0">
                <a:solidFill>
                  <a:schemeClr val="accent1"/>
                </a:solidFill>
              </a:rPr>
              <a:t>Associated Employees </a:t>
            </a:r>
            <a:r>
              <a:rPr lang="en-US" sz="2000" dirty="0"/>
              <a:t>link.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On the </a:t>
            </a:r>
            <a:r>
              <a:rPr lang="en-US" sz="1800" i="1" dirty="0">
                <a:solidFill>
                  <a:schemeClr val="accent1"/>
                </a:solidFill>
              </a:rPr>
              <a:t>Update Relationships </a:t>
            </a:r>
            <a:r>
              <a:rPr lang="en-US" sz="2000" dirty="0"/>
              <a:t>page, select </a:t>
            </a:r>
            <a:r>
              <a:rPr lang="en-US" sz="1800" i="1" dirty="0">
                <a:solidFill>
                  <a:schemeClr val="accent1"/>
                </a:solidFill>
              </a:rPr>
              <a:t>Yes</a:t>
            </a:r>
            <a:r>
              <a:rPr lang="en-US" sz="2000" dirty="0"/>
              <a:t> in the </a:t>
            </a:r>
            <a:r>
              <a:rPr lang="en-US" sz="1800" i="1" dirty="0">
                <a:solidFill>
                  <a:schemeClr val="accent1"/>
                </a:solidFill>
              </a:rPr>
              <a:t>Terminate Relationship</a:t>
            </a:r>
            <a:r>
              <a:rPr lang="en-US" sz="2000" dirty="0"/>
              <a:t> column.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1800" i="1" dirty="0">
                <a:solidFill>
                  <a:schemeClr val="accent1"/>
                </a:solidFill>
              </a:rPr>
              <a:t>Save</a:t>
            </a:r>
            <a:r>
              <a:rPr lang="en-US" sz="2000" dirty="0"/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Select the </a:t>
            </a:r>
            <a:r>
              <a:rPr lang="en-US" sz="1800" i="1" dirty="0">
                <a:solidFill>
                  <a:schemeClr val="accent1"/>
                </a:solidFill>
              </a:rPr>
              <a:t>Employee History </a:t>
            </a:r>
            <a:r>
              <a:rPr lang="en-US" sz="2000" dirty="0"/>
              <a:t>link to view a history of all employees previously associated to the company.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/>
              <a:t>Note: the Administrator section of </a:t>
            </a:r>
            <a:r>
              <a:rPr lang="en-US" sz="1400" i="1" dirty="0">
                <a:solidFill>
                  <a:schemeClr val="accent1"/>
                </a:solidFill>
              </a:rPr>
              <a:t>Update Relationships</a:t>
            </a:r>
            <a:r>
              <a:rPr lang="en-US" sz="1400" i="1" dirty="0"/>
              <a:t> page is view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6C84A-72C3-4D8A-BEF8-F0129A06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00" y="4064222"/>
            <a:ext cx="3626529" cy="2251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D9589-5CB4-4B24-90FB-AEB6D9684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03" y="999918"/>
            <a:ext cx="3626528" cy="29414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63283C-76A5-449A-909C-BC635E7400D1}"/>
              </a:ext>
            </a:extLst>
          </p:cNvPr>
          <p:cNvSpPr/>
          <p:nvPr/>
        </p:nvSpPr>
        <p:spPr>
          <a:xfrm>
            <a:off x="6217292" y="3706021"/>
            <a:ext cx="1245054" cy="28597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5ACCA-3D7E-42F8-91CD-C59A3F7766DF}"/>
              </a:ext>
            </a:extLst>
          </p:cNvPr>
          <p:cNvSpPr/>
          <p:nvPr/>
        </p:nvSpPr>
        <p:spPr>
          <a:xfrm>
            <a:off x="5012657" y="5744255"/>
            <a:ext cx="2316923" cy="29303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Dodecagon 7">
            <a:extLst>
              <a:ext uri="{FF2B5EF4-FFF2-40B4-BE49-F238E27FC236}">
                <a16:creationId xmlns:a16="http://schemas.microsoft.com/office/drawing/2014/main" id="{49137EAE-C5D0-42DC-843A-61559E22AB0A}"/>
              </a:ext>
            </a:extLst>
          </p:cNvPr>
          <p:cNvSpPr/>
          <p:nvPr/>
        </p:nvSpPr>
        <p:spPr>
          <a:xfrm>
            <a:off x="5923524" y="3719020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Dodecagon 8">
            <a:extLst>
              <a:ext uri="{FF2B5EF4-FFF2-40B4-BE49-F238E27FC236}">
                <a16:creationId xmlns:a16="http://schemas.microsoft.com/office/drawing/2014/main" id="{01F00B97-67CF-4892-9871-4B5D5599FA64}"/>
              </a:ext>
            </a:extLst>
          </p:cNvPr>
          <p:cNvSpPr/>
          <p:nvPr/>
        </p:nvSpPr>
        <p:spPr>
          <a:xfrm>
            <a:off x="4730587" y="5798806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Dodecagon 9">
            <a:extLst>
              <a:ext uri="{FF2B5EF4-FFF2-40B4-BE49-F238E27FC236}">
                <a16:creationId xmlns:a16="http://schemas.microsoft.com/office/drawing/2014/main" id="{38A16C3A-B440-4E3D-8558-F162116A0CAE}"/>
              </a:ext>
            </a:extLst>
          </p:cNvPr>
          <p:cNvSpPr/>
          <p:nvPr/>
        </p:nvSpPr>
        <p:spPr>
          <a:xfrm>
            <a:off x="7087534" y="6069815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9B84D7DC-EF92-4813-8BD1-8FD9D997CC41}"/>
              </a:ext>
            </a:extLst>
          </p:cNvPr>
          <p:cNvSpPr/>
          <p:nvPr/>
        </p:nvSpPr>
        <p:spPr>
          <a:xfrm>
            <a:off x="4730585" y="6069815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F38887-3570-4C4C-A8E3-5B9304E031CF}"/>
              </a:ext>
            </a:extLst>
          </p:cNvPr>
          <p:cNvSpPr/>
          <p:nvPr/>
        </p:nvSpPr>
        <p:spPr>
          <a:xfrm>
            <a:off x="5012656" y="6069815"/>
            <a:ext cx="706230" cy="29303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29206D-3271-4D8B-989C-9981FB1E099F}"/>
              </a:ext>
            </a:extLst>
          </p:cNvPr>
          <p:cNvSpPr/>
          <p:nvPr/>
        </p:nvSpPr>
        <p:spPr>
          <a:xfrm>
            <a:off x="6217291" y="6069815"/>
            <a:ext cx="811974" cy="28052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8393A-2B4F-48A7-9635-B836225508AB}"/>
              </a:ext>
            </a:extLst>
          </p:cNvPr>
          <p:cNvSpPr txBox="1"/>
          <p:nvPr/>
        </p:nvSpPr>
        <p:spPr>
          <a:xfrm>
            <a:off x="6986895" y="5417824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View only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2DA1FC-EA49-4B81-8AFA-313111D3433B}"/>
              </a:ext>
            </a:extLst>
          </p:cNvPr>
          <p:cNvSpPr/>
          <p:nvPr/>
        </p:nvSpPr>
        <p:spPr>
          <a:xfrm rot="5400000">
            <a:off x="7641377" y="3709205"/>
            <a:ext cx="438909" cy="677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ED6E9F0-E540-4C8C-B94F-3F262C5B320D}"/>
              </a:ext>
            </a:extLst>
          </p:cNvPr>
          <p:cNvSpPr/>
          <p:nvPr/>
        </p:nvSpPr>
        <p:spPr>
          <a:xfrm rot="10800000">
            <a:off x="7416299" y="5862707"/>
            <a:ext cx="438909" cy="677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1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3AC0-75E5-4832-9F9E-97D4A9B8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 Agent Admin &amp; Employee Activities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A61784-5BD9-4CCF-A22E-C9D6607A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1AA78-7C32-461A-BB26-9BF71B35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47" y="824804"/>
            <a:ext cx="6528193" cy="55963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211615-854C-4400-92FA-F8CD9682B7C1}"/>
              </a:ext>
            </a:extLst>
          </p:cNvPr>
          <p:cNvSpPr/>
          <p:nvPr/>
        </p:nvSpPr>
        <p:spPr>
          <a:xfrm>
            <a:off x="4572001" y="4036422"/>
            <a:ext cx="2761672" cy="1789611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b" anchorCtr="0"/>
          <a:lstStyle/>
          <a:p>
            <a:pPr algn="ctr"/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99008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9BC196-8825-4395-87E5-8BA61CCEC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33" y="1039218"/>
            <a:ext cx="3717897" cy="3015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06980-86FE-472E-9F57-C00988D1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Organization: Access Doctor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691C-5B61-48CA-AF0B-1F1249A1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4114800" cy="52000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From the </a:t>
            </a:r>
            <a:r>
              <a:rPr lang="en-US" sz="2000" i="1" dirty="0">
                <a:solidFill>
                  <a:schemeClr val="accent1"/>
                </a:solidFill>
              </a:rPr>
              <a:t>Organization Profile </a:t>
            </a:r>
            <a:r>
              <a:rPr lang="en-US" sz="2000" dirty="0"/>
              <a:t>page, select the </a:t>
            </a:r>
            <a:r>
              <a:rPr lang="en-US" sz="2000" i="1" dirty="0">
                <a:solidFill>
                  <a:schemeClr val="accent1"/>
                </a:solidFill>
              </a:rPr>
              <a:t>Associated Doctors</a:t>
            </a:r>
            <a:r>
              <a:rPr lang="en-US" sz="2000" dirty="0"/>
              <a:t> link to view of list of doctors.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On the </a:t>
            </a:r>
            <a:r>
              <a:rPr lang="en-US" sz="2000" i="1" dirty="0">
                <a:solidFill>
                  <a:schemeClr val="accent1"/>
                </a:solidFill>
              </a:rPr>
              <a:t>Administer on behalf of </a:t>
            </a:r>
            <a:r>
              <a:rPr lang="en-US" sz="2000" dirty="0"/>
              <a:t>page, select a doctor </a:t>
            </a:r>
            <a:r>
              <a:rPr lang="en-US" sz="2000" i="1" dirty="0">
                <a:solidFill>
                  <a:schemeClr val="accent1"/>
                </a:solidFill>
              </a:rPr>
              <a:t>Name</a:t>
            </a:r>
            <a:r>
              <a:rPr lang="en-US" sz="2000" dirty="0"/>
              <a:t> link to access the doctor’s Individual Profile.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6B65F0-0D62-44FE-AC36-A68A01B5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333" y="4171341"/>
            <a:ext cx="3730546" cy="1179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Dodecagon 15">
            <a:extLst>
              <a:ext uri="{FF2B5EF4-FFF2-40B4-BE49-F238E27FC236}">
                <a16:creationId xmlns:a16="http://schemas.microsoft.com/office/drawing/2014/main" id="{A853B2E9-D731-47DF-9004-7798DBE02F0C}"/>
              </a:ext>
            </a:extLst>
          </p:cNvPr>
          <p:cNvSpPr/>
          <p:nvPr/>
        </p:nvSpPr>
        <p:spPr>
          <a:xfrm>
            <a:off x="4640859" y="5091066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AE48331-F2EF-4D10-94BF-07F1247D0DF0}"/>
              </a:ext>
            </a:extLst>
          </p:cNvPr>
          <p:cNvSpPr/>
          <p:nvPr/>
        </p:nvSpPr>
        <p:spPr>
          <a:xfrm>
            <a:off x="4918073" y="5058926"/>
            <a:ext cx="840660" cy="32425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Dodecagon 13">
            <a:extLst>
              <a:ext uri="{FF2B5EF4-FFF2-40B4-BE49-F238E27FC236}">
                <a16:creationId xmlns:a16="http://schemas.microsoft.com/office/drawing/2014/main" id="{8797FDC7-1F5C-4E0A-B69A-27ED715807AB}"/>
              </a:ext>
            </a:extLst>
          </p:cNvPr>
          <p:cNvSpPr/>
          <p:nvPr/>
        </p:nvSpPr>
        <p:spPr>
          <a:xfrm>
            <a:off x="4640859" y="3836732"/>
            <a:ext cx="242047" cy="259977"/>
          </a:xfrm>
          <a:prstGeom prst="dodecagon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558E44-5BD2-43E0-ADBA-59B3EF4679BF}"/>
              </a:ext>
            </a:extLst>
          </p:cNvPr>
          <p:cNvSpPr/>
          <p:nvPr/>
        </p:nvSpPr>
        <p:spPr>
          <a:xfrm>
            <a:off x="4918073" y="3823733"/>
            <a:ext cx="840660" cy="285974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2CC067E-B756-4ECA-9F7E-62F0BDCC5575}"/>
              </a:ext>
            </a:extLst>
          </p:cNvPr>
          <p:cNvSpPr/>
          <p:nvPr/>
        </p:nvSpPr>
        <p:spPr>
          <a:xfrm rot="5400000">
            <a:off x="5776001" y="3818933"/>
            <a:ext cx="438909" cy="677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8935-C4CC-47D2-9CD2-E26BD576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Doctor’s Individual Profile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0F5B7-2F30-40C4-8C44-6EE4E671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98" y="910722"/>
            <a:ext cx="7498080" cy="5640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6C15F059-282E-459F-9E04-4F382B353BC0}"/>
              </a:ext>
            </a:extLst>
          </p:cNvPr>
          <p:cNvSpPr/>
          <p:nvPr/>
        </p:nvSpPr>
        <p:spPr>
          <a:xfrm>
            <a:off x="6171877" y="2583362"/>
            <a:ext cx="2222090" cy="1383890"/>
          </a:xfrm>
          <a:prstGeom prst="borderCallout2">
            <a:avLst>
              <a:gd name="adj1" fmla="val 50136"/>
              <a:gd name="adj2" fmla="val -231"/>
              <a:gd name="adj3" fmla="val 50135"/>
              <a:gd name="adj4" fmla="val -17651"/>
              <a:gd name="adj5" fmla="val -50310"/>
              <a:gd name="adj6" fmla="val -144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Tabs now organize information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B63A8F-1093-41C9-99F9-BCFB4F289F84}"/>
              </a:ext>
            </a:extLst>
          </p:cNvPr>
          <p:cNvSpPr/>
          <p:nvPr/>
        </p:nvSpPr>
        <p:spPr>
          <a:xfrm>
            <a:off x="776498" y="1450109"/>
            <a:ext cx="2206847" cy="75548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 anchorCtr="0"/>
          <a:lstStyle/>
          <a:p>
            <a:pPr algn="ctr"/>
            <a:r>
              <a:rPr lang="en-US" sz="2000" b="1" dirty="0"/>
              <a:t>NEW</a:t>
            </a:r>
            <a:r>
              <a:rPr lang="en-US" sz="20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119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6CA1-73ED-4EBF-BF6A-57A70379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Doctor’s Individual Profile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286E3-5504-4808-9298-B168DE6E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67" y="1131964"/>
            <a:ext cx="5475871" cy="4875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09D048EA-329F-4D45-83E7-2A644E6D3AE6}"/>
              </a:ext>
            </a:extLst>
          </p:cNvPr>
          <p:cNvSpPr/>
          <p:nvPr/>
        </p:nvSpPr>
        <p:spPr>
          <a:xfrm>
            <a:off x="6464862" y="3569741"/>
            <a:ext cx="2222090" cy="902110"/>
          </a:xfrm>
          <a:prstGeom prst="borderCallout2">
            <a:avLst>
              <a:gd name="adj1" fmla="val 50143"/>
              <a:gd name="adj2" fmla="val -202"/>
              <a:gd name="adj3" fmla="val 50171"/>
              <a:gd name="adj4" fmla="val -37004"/>
              <a:gd name="adj5" fmla="val 106537"/>
              <a:gd name="adj6" fmla="val -15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Sections expand and collapse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056D36B2-BFCE-47C6-868C-A17ECBA042D8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>
            <a:off x="4836148" y="2805968"/>
            <a:ext cx="1628715" cy="1214829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FBEAE6-4A34-4532-8E50-6A25DA084D64}"/>
              </a:ext>
            </a:extLst>
          </p:cNvPr>
          <p:cNvSpPr/>
          <p:nvPr/>
        </p:nvSpPr>
        <p:spPr>
          <a:xfrm>
            <a:off x="1140366" y="2805953"/>
            <a:ext cx="1940207" cy="3784888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bIns="0" rtlCol="0" anchor="b" anchorCtr="0"/>
          <a:lstStyle/>
          <a:p>
            <a:pPr algn="ctr"/>
            <a:r>
              <a:rPr lang="en-US" sz="2800" b="1" dirty="0"/>
              <a:t>NEW</a:t>
            </a:r>
            <a:r>
              <a:rPr lang="en-US" sz="2800" b="1" i="1" dirty="0"/>
              <a:t>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639395-CC0D-406E-ACDF-359CA0B814A8}"/>
              </a:ext>
            </a:extLst>
          </p:cNvPr>
          <p:cNvSpPr/>
          <p:nvPr/>
        </p:nvSpPr>
        <p:spPr>
          <a:xfrm>
            <a:off x="4686518" y="1927411"/>
            <a:ext cx="1940207" cy="87854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NEW</a:t>
            </a:r>
            <a:r>
              <a:rPr lang="en-US" sz="28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403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E864-7BAC-4401-85F6-AEABF214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5F0A1-172A-45F3-836D-08D8E30D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162"/>
            <a:ext cx="8229600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Need a DWC Form-120, </a:t>
            </a:r>
            <a:r>
              <a:rPr lang="en-US" b="1" i="1" dirty="0"/>
              <a:t>Designation of Administrative Services Company Administrator?</a:t>
            </a: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457189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2"/>
              </a:rPr>
              <a:t>https://www.tdi.texas.gov/forms/form20numeric.html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Need help with a technical issue or login?</a:t>
            </a:r>
          </a:p>
          <a:p>
            <a:pPr marL="457200" indent="-227013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Call the TXCOMP help line</a:t>
            </a:r>
            <a:r>
              <a:rPr lang="en-US"/>
              <a:t>: 888-4-TXCOMP </a:t>
            </a:r>
            <a:r>
              <a:rPr lang="en-US" dirty="0"/>
              <a:t>(489-2667)</a:t>
            </a:r>
          </a:p>
          <a:p>
            <a:pPr marL="457200" indent="-227013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Or send an email to </a:t>
            </a:r>
            <a:r>
              <a:rPr lang="en-US" dirty="0">
                <a:hlinkClick r:id="rId3"/>
              </a:rPr>
              <a:t>TXCompHelp@tdi.texas.gov</a:t>
            </a:r>
            <a:r>
              <a:rPr lang="en-US" dirty="0"/>
              <a:t>:</a:t>
            </a:r>
          </a:p>
          <a:p>
            <a:pPr marL="914400" indent="-34448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«"/>
            </a:pPr>
            <a:r>
              <a:rPr lang="en-US" i="1" dirty="0"/>
              <a:t>Describe the actions you were trying to do when issue happened, include a screen shot if possible.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347472" indent="-347472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2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FBC-55A4-4FDA-BCEE-CD29AD73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TXCOMP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8B73-6F59-445D-B970-B55DE7CD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2" y="1005840"/>
            <a:ext cx="8391236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New system for health care providers and designated doctors: </a:t>
            </a:r>
          </a:p>
          <a:p>
            <a:pPr marL="0" indent="0" algn="ctr">
              <a:buNone/>
            </a:pPr>
            <a:r>
              <a:rPr lang="en-US" dirty="0"/>
              <a:t>TXCOMP Claims and Coverage system (</a:t>
            </a:r>
            <a:r>
              <a:rPr lang="en-US" dirty="0">
                <a:solidFill>
                  <a:schemeClr val="accent1"/>
                </a:solidFill>
              </a:rPr>
              <a:t>TXCOMP</a:t>
            </a:r>
            <a:r>
              <a:rPr lang="en-US" dirty="0"/>
              <a:t>).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b="1" dirty="0"/>
              <a:t>What’s changing? </a:t>
            </a:r>
          </a:p>
          <a:p>
            <a:pPr lvl="2"/>
            <a:r>
              <a:rPr lang="en-US" dirty="0"/>
              <a:t>New password requirements</a:t>
            </a:r>
          </a:p>
          <a:p>
            <a:pPr lvl="2"/>
            <a:r>
              <a:rPr lang="en-US" dirty="0"/>
              <a:t>Allows designated doctors to add a scheduling company or an administrator to manage their profile</a:t>
            </a:r>
          </a:p>
          <a:p>
            <a:r>
              <a:rPr lang="en-US" b="1" dirty="0"/>
              <a:t>Why is it changing? </a:t>
            </a:r>
            <a:r>
              <a:rPr lang="en-US" dirty="0"/>
              <a:t>The division is consolidating and modernizing its two main enterprise systems.</a:t>
            </a:r>
          </a:p>
          <a:p>
            <a:r>
              <a:rPr lang="en-US" b="1" dirty="0"/>
              <a:t>When is it changing?</a:t>
            </a:r>
            <a:r>
              <a:rPr lang="en-US" dirty="0"/>
              <a:t> Monday, August 19, 2019.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4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FBC-55A4-4FDA-BCEE-CD29AD73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TXCOMP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8B73-6F59-445D-B970-B55DE7CD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this affect me?</a:t>
            </a:r>
          </a:p>
          <a:p>
            <a:pPr marL="804661" lvl="1" indent="-34747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Scheduling companies must submit the DWC Form-120, </a:t>
            </a:r>
            <a:r>
              <a:rPr lang="en-US" i="1" dirty="0"/>
              <a:t>Designation of Administrative Services Company Administrator</a:t>
            </a:r>
            <a:r>
              <a:rPr lang="en-US" dirty="0"/>
              <a:t> to be added to the system.</a:t>
            </a:r>
          </a:p>
          <a:p>
            <a:pPr lvl="1"/>
            <a:r>
              <a:rPr lang="en-US" dirty="0"/>
              <a:t>All users with existing access to the Provider system will have access to TXCOMP.</a:t>
            </a:r>
          </a:p>
          <a:p>
            <a:pPr lvl="1"/>
            <a:r>
              <a:rPr lang="en-US" dirty="0"/>
              <a:t>Update your bookmarks to the new web site:</a:t>
            </a:r>
          </a:p>
          <a:p>
            <a:pPr marL="914377" lvl="2" indent="0">
              <a:buNone/>
            </a:pPr>
            <a:r>
              <a:rPr lang="en-US" sz="1800" dirty="0">
                <a:hlinkClick r:id="rId2"/>
              </a:rPr>
              <a:t>https://appscenter.tdi.texas.gov/TXCOMPWeb/common/home.jsp</a:t>
            </a:r>
            <a:endParaRPr lang="en-US" sz="1800" dirty="0"/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There is </a:t>
            </a:r>
            <a:r>
              <a:rPr lang="en-US" i="1" u="sng" dirty="0">
                <a:solidFill>
                  <a:schemeClr val="accent1"/>
                </a:solidFill>
              </a:rPr>
              <a:t>no impact</a:t>
            </a:r>
            <a:r>
              <a:rPr lang="en-US" i="1" dirty="0">
                <a:solidFill>
                  <a:schemeClr val="accent1"/>
                </a:solidFill>
              </a:rPr>
              <a:t> to the designated doctor appointment offer process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8A8D-9882-42AB-A5EF-6FDFE81B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TXCOMP 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7FE8-668F-49A6-978A-5BB4853E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August 19, the system will require a new password format.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Minimum of 10 characters that must include: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Uppercase letter (A through Z)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Lowercase letter (a through z)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Numeral (0 through 9)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Special character (such as !, $, #, %)</a:t>
            </a:r>
          </a:p>
        </p:txBody>
      </p:sp>
    </p:spTree>
    <p:extLst>
      <p:ext uri="{BB962C8B-B14F-4D97-AF65-F5344CB8AC3E}">
        <p14:creationId xmlns:p14="http://schemas.microsoft.com/office/powerpoint/2010/main" val="276117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02F0-C4C6-4BF8-BF48-215123A1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CAC0-A7AD-42D8-ADFF-B7589C56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doctors can only associate one administrator to manage their profile.</a:t>
            </a:r>
          </a:p>
          <a:p>
            <a:r>
              <a:rPr lang="en-US" dirty="0"/>
              <a:t>In the new system, doctors can choose an administrator or a company to manage their profile.</a:t>
            </a:r>
          </a:p>
          <a:p>
            <a:r>
              <a:rPr lang="en-US" dirty="0"/>
              <a:t>The company can give their employees access to manage the doctor’s profiles.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4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3AC0-75E5-4832-9F9E-97D4A9B8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Doctor Agent Relationships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A61784-5BD9-4CCF-A22E-C9D6607A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8F6BF-56E6-4862-9362-D0AE99FA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5" y="790423"/>
            <a:ext cx="7590407" cy="588321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8EC7F4-178B-44F0-BA1C-02FF9C15BC50}"/>
              </a:ext>
            </a:extLst>
          </p:cNvPr>
          <p:cNvSpPr/>
          <p:nvPr/>
        </p:nvSpPr>
        <p:spPr>
          <a:xfrm>
            <a:off x="4048217" y="640079"/>
            <a:ext cx="4438835" cy="6053684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NEW</a:t>
            </a:r>
            <a:r>
              <a:rPr lang="en-US" sz="28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216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09CB-C716-45EE-A2FC-293F5C7F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TXCOMP Terminology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AA02-A25B-49C2-ADE2-B013DBE3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8347166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few system terms:</a:t>
            </a:r>
          </a:p>
          <a:p>
            <a:r>
              <a:rPr lang="en-US" dirty="0"/>
              <a:t>People are called </a:t>
            </a:r>
            <a:r>
              <a:rPr lang="en-US" i="1" dirty="0">
                <a:solidFill>
                  <a:schemeClr val="accent1"/>
                </a:solidFill>
              </a:rPr>
              <a:t>Individuals</a:t>
            </a:r>
            <a:r>
              <a:rPr lang="en-US" i="1" dirty="0"/>
              <a:t>.</a:t>
            </a:r>
          </a:p>
          <a:p>
            <a:r>
              <a:rPr lang="en-US" dirty="0"/>
              <a:t>Companies are called </a:t>
            </a:r>
            <a:r>
              <a:rPr lang="en-US" i="1" dirty="0">
                <a:solidFill>
                  <a:schemeClr val="accent1"/>
                </a:solidFill>
              </a:rPr>
              <a:t>Organizations</a:t>
            </a:r>
            <a:r>
              <a:rPr lang="en-US" i="1" dirty="0"/>
              <a:t>.</a:t>
            </a:r>
          </a:p>
          <a:p>
            <a:r>
              <a:rPr lang="en-US" dirty="0"/>
              <a:t>Scheduling companies and doctor admins are called </a:t>
            </a:r>
            <a:r>
              <a:rPr lang="en-US" i="1" dirty="0">
                <a:solidFill>
                  <a:schemeClr val="accent1"/>
                </a:solidFill>
              </a:rPr>
              <a:t>Agents</a:t>
            </a:r>
            <a:r>
              <a:rPr lang="en-US" i="1" dirty="0"/>
              <a:t>.</a:t>
            </a:r>
          </a:p>
          <a:p>
            <a:r>
              <a:rPr lang="en-US" dirty="0"/>
              <a:t>The system assigns a </a:t>
            </a:r>
            <a:r>
              <a:rPr lang="en-US" dirty="0">
                <a:solidFill>
                  <a:schemeClr val="accent1"/>
                </a:solidFill>
              </a:rPr>
              <a:t>Customer ID </a:t>
            </a:r>
            <a:r>
              <a:rPr lang="en-US" dirty="0"/>
              <a:t>to each individual and organization. It’s located at the top of the profile page.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2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3F68-1AA4-4B17-8072-0D24C7D8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Doctor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2C30-869A-42DD-A578-D847044F9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Doctor Administrator</a:t>
            </a:r>
            <a:r>
              <a:rPr lang="en-US" dirty="0"/>
              <a:t> role: </a:t>
            </a:r>
          </a:p>
          <a:p>
            <a:pPr lvl="1"/>
            <a:r>
              <a:rPr lang="en-US" dirty="0"/>
              <a:t>Designated doctors can assign either a </a:t>
            </a:r>
            <a:r>
              <a:rPr lang="en-US" dirty="0">
                <a:solidFill>
                  <a:schemeClr val="accent1"/>
                </a:solidFill>
              </a:rPr>
              <a:t>person</a:t>
            </a:r>
            <a:r>
              <a:rPr lang="en-US" dirty="0"/>
              <a:t> (individual) or a </a:t>
            </a:r>
            <a:r>
              <a:rPr lang="en-US" dirty="0">
                <a:solidFill>
                  <a:schemeClr val="accent1"/>
                </a:solidFill>
              </a:rPr>
              <a:t>company</a:t>
            </a:r>
            <a:r>
              <a:rPr lang="en-US" dirty="0"/>
              <a:t> (organization) to manage their online profile, including examination locations. </a:t>
            </a:r>
          </a:p>
          <a:p>
            <a:pPr lvl="1"/>
            <a:r>
              <a:rPr lang="en-US" dirty="0"/>
              <a:t>If the designated doctor selects an organization to act as their agent, all approved staff associated with that organization can manage the doctor’s profile.</a:t>
            </a:r>
          </a:p>
          <a:p>
            <a:pPr lvl="1"/>
            <a:r>
              <a:rPr lang="en-US" dirty="0"/>
              <a:t>A designated doctor can still only have one agent (individual or organization) at a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CFB6-D90E-45ED-9D59-74BA69D3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TXCOMP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C4F7-F4CC-45EF-B125-E4B06B44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new system roles allow the doctor’s scheduling company to manage appointment coordination for designated doctors:</a:t>
            </a:r>
          </a:p>
          <a:p>
            <a:pPr marL="796925" lvl="1" indent="-339725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1"/>
                </a:solidFill>
              </a:rPr>
              <a:t>Doctor Agent Administrator </a:t>
            </a:r>
            <a:r>
              <a:rPr lang="en-US" dirty="0"/>
              <a:t>approves other employee’s access to the company profile and designated doctor information and can manage designated doctor exam locations.</a:t>
            </a:r>
          </a:p>
          <a:p>
            <a:pPr marL="796925" lvl="1" indent="-339725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1"/>
                </a:solidFill>
              </a:rPr>
              <a:t>Doctor Agent Employee </a:t>
            </a:r>
            <a:r>
              <a:rPr lang="en-US" dirty="0"/>
              <a:t>manages designated doctor exam locations.</a:t>
            </a:r>
          </a:p>
        </p:txBody>
      </p:sp>
    </p:spTree>
    <p:extLst>
      <p:ext uri="{BB962C8B-B14F-4D97-AF65-F5344CB8AC3E}">
        <p14:creationId xmlns:p14="http://schemas.microsoft.com/office/powerpoint/2010/main" val="289306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DI 2018 colors">
      <a:dk1>
        <a:sysClr val="windowText" lastClr="000000"/>
      </a:dk1>
      <a:lt1>
        <a:sysClr val="window" lastClr="FFFFFF"/>
      </a:lt1>
      <a:dk2>
        <a:srgbClr val="444444"/>
      </a:dk2>
      <a:lt2>
        <a:srgbClr val="F3F3F3"/>
      </a:lt2>
      <a:accent1>
        <a:srgbClr val="124C95"/>
      </a:accent1>
      <a:accent2>
        <a:srgbClr val="77B800"/>
      </a:accent2>
      <a:accent3>
        <a:srgbClr val="FFC000"/>
      </a:accent3>
      <a:accent4>
        <a:srgbClr val="C00000"/>
      </a:accent4>
      <a:accent5>
        <a:srgbClr val="FF8300"/>
      </a:accent5>
      <a:accent6>
        <a:srgbClr val="3ABFEF"/>
      </a:accent6>
      <a:hlink>
        <a:srgbClr val="00B3CA"/>
      </a:hlink>
      <a:folHlink>
        <a:srgbClr val="FF6586"/>
      </a:folHlink>
    </a:clrScheme>
    <a:fontScheme name="TDI STD PPT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ider Training DRAFT" id="{FD7D9E31-2E5B-4D77-AA85-FD259A46CE96}" vid="{660D870A-78A7-41D3-B47B-78ED67DBF7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Provider Training DRAFT</Template>
  <TotalTime>2520</TotalTime>
  <Words>912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Raleway SemiBold</vt:lpstr>
      <vt:lpstr>Segoe UI</vt:lpstr>
      <vt:lpstr>Calibri</vt:lpstr>
      <vt:lpstr>Segoe UI Semibold</vt:lpstr>
      <vt:lpstr>Courier New</vt:lpstr>
      <vt:lpstr>Wingdings</vt:lpstr>
      <vt:lpstr>Arial</vt:lpstr>
      <vt:lpstr>Office Theme</vt:lpstr>
      <vt:lpstr>Provider System Changes</vt:lpstr>
      <vt:lpstr>Move to TXCOMP</vt:lpstr>
      <vt:lpstr>Move to TXCOMP</vt:lpstr>
      <vt:lpstr>TXCOMP Passwords</vt:lpstr>
      <vt:lpstr>New!</vt:lpstr>
      <vt:lpstr>Designated Doctor Agent Relationships</vt:lpstr>
      <vt:lpstr>TXCOMP Terminology </vt:lpstr>
      <vt:lpstr>Designated Doctor Agents</vt:lpstr>
      <vt:lpstr>New TXCOMP Roles</vt:lpstr>
      <vt:lpstr>Doctor: Agent Selection</vt:lpstr>
      <vt:lpstr>Establishing a Company Profile</vt:lpstr>
      <vt:lpstr>Doctor Agent Administrator Activities</vt:lpstr>
      <vt:lpstr>Agent Administrator: Approve Employees</vt:lpstr>
      <vt:lpstr>Agent Administrator: Manage Employees</vt:lpstr>
      <vt:lpstr>Doctor Agent Admin &amp; Employee Activities</vt:lpstr>
      <vt:lpstr>Agent Organization: Access Doctor Profile</vt:lpstr>
      <vt:lpstr>Doctor’s Individual Profile Layout</vt:lpstr>
      <vt:lpstr>Doctor’s Individual Profile Layout</vt:lpstr>
      <vt:lpstr>How to get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System Changes for Scheduling Companies</dc:title>
  <dc:subject>Provider System Changes for Scheduling Companies</dc:subject>
  <dc:creator>DWC</dc:creator>
  <cp:keywords>TXCOMP, Provider, eClaims</cp:keywords>
  <cp:lastModifiedBy>Susan Criner</cp:lastModifiedBy>
  <cp:revision>74</cp:revision>
  <cp:lastPrinted>2018-10-30T16:05:55Z</cp:lastPrinted>
  <dcterms:created xsi:type="dcterms:W3CDTF">2019-05-01T20:10:39Z</dcterms:created>
  <dcterms:modified xsi:type="dcterms:W3CDTF">2019-08-19T17:50:38Z</dcterms:modified>
</cp:coreProperties>
</file>